
<file path=[Content_Types].xml><?xml version="1.0" encoding="utf-8"?>
<Types xmlns="http://schemas.openxmlformats.org/package/2006/content-types">
  <Default Extension="mp3" ContentType="audio/mpeg"/>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264" r:id="rId3"/>
    <p:sldId id="266" r:id="rId4"/>
    <p:sldId id="267" r:id="rId5"/>
    <p:sldId id="268" r:id="rId6"/>
    <p:sldId id="269" r:id="rId7"/>
    <p:sldId id="270" r:id="rId8"/>
    <p:sldId id="288" r:id="rId9"/>
    <p:sldId id="289" r:id="rId10"/>
    <p:sldId id="271" r:id="rId11"/>
    <p:sldId id="272" r:id="rId12"/>
    <p:sldId id="290" r:id="rId13"/>
    <p:sldId id="273" r:id="rId14"/>
    <p:sldId id="274" r:id="rId15"/>
    <p:sldId id="279" r:id="rId16"/>
    <p:sldId id="276" r:id="rId17"/>
    <p:sldId id="277" r:id="rId18"/>
    <p:sldId id="294" r:id="rId19"/>
    <p:sldId id="295" r:id="rId20"/>
    <p:sldId id="281" r:id="rId21"/>
    <p:sldId id="282" r:id="rId22"/>
    <p:sldId id="296" r:id="rId23"/>
    <p:sldId id="275" r:id="rId24"/>
    <p:sldId id="291" r:id="rId25"/>
    <p:sldId id="284" r:id="rId26"/>
    <p:sldId id="285" r:id="rId27"/>
    <p:sldId id="286" r:id="rId28"/>
    <p:sldId id="287" r:id="rId29"/>
    <p:sldId id="292" r:id="rId30"/>
    <p:sldId id="293" r:id="rId31"/>
    <p:sldId id="297" r:id="rId32"/>
    <p:sldId id="304" r:id="rId33"/>
    <p:sldId id="305" r:id="rId34"/>
    <p:sldId id="306" r:id="rId35"/>
    <p:sldId id="307" r:id="rId36"/>
    <p:sldId id="298" r:id="rId37"/>
    <p:sldId id="299" r:id="rId38"/>
    <p:sldId id="300" r:id="rId39"/>
    <p:sldId id="303" r:id="rId40"/>
    <p:sldId id="301" r:id="rId41"/>
    <p:sldId id="302" r:id="rId42"/>
    <p:sldId id="311" r:id="rId43"/>
    <p:sldId id="283"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h Seng PS LIM (NP)" initials="PSPL(" lastIdx="1" clrIdx="0">
    <p:extLst>
      <p:ext uri="{19B8F6BF-5375-455C-9EA6-DF929625EA0E}">
        <p15:presenceInfo xmlns:p15="http://schemas.microsoft.com/office/powerpoint/2012/main" userId="S::lps@adj.np.edu.sg::aae92c51-99a8-4265-9463-00ef1c1be3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E7FFFF"/>
    <a:srgbClr val="CCFFFF"/>
    <a:srgbClr val="660066"/>
    <a:srgbClr val="0000FF"/>
    <a:srgbClr val="0033CC"/>
    <a:srgbClr val="660033"/>
    <a:srgbClr val="CC0000"/>
    <a:srgbClr val="640064"/>
    <a:srgbClr val="3600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3" autoAdjust="0"/>
    <p:restoredTop sz="86497" autoAdjust="0"/>
  </p:normalViewPr>
  <p:slideViewPr>
    <p:cSldViewPr>
      <p:cViewPr varScale="1">
        <p:scale>
          <a:sx n="55" d="100"/>
          <a:sy n="55" d="100"/>
        </p:scale>
        <p:origin x="1536" y="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10/23/2021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Unified_Modeling_Languag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22579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solidFill>
                  <a:srgbClr val="640064"/>
                </a:solidFill>
              </a:rPr>
              <a:t>Write a program that allow users to register a bike sharing portal. The user can locate nearby bikes, reserve a bike, unlock a bike and pay for the duration’s ride using credit points. What are the objects needed in this application? What are the characteristics and responsibilities of each object?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i="1" dirty="0">
              <a:solidFill>
                <a:srgbClr val="640064"/>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FF0000"/>
              </a:solidFill>
            </a:endParaRPr>
          </a:p>
          <a:p>
            <a:r>
              <a:rPr lang="en-SG" dirty="0"/>
              <a:t>Objects: User, Bike, Credit Point</a:t>
            </a:r>
          </a:p>
          <a:p>
            <a:endParaRPr lang="en-SG" dirty="0"/>
          </a:p>
          <a:p>
            <a:r>
              <a:rPr lang="en-SG" dirty="0"/>
              <a:t>User: </a:t>
            </a:r>
          </a:p>
          <a:p>
            <a:r>
              <a:rPr lang="en-SG" dirty="0"/>
              <a:t>Characteristics – Name, Bank Account</a:t>
            </a:r>
          </a:p>
          <a:p>
            <a:r>
              <a:rPr lang="en-SG" dirty="0"/>
              <a:t>Responsibilities – ride bike, make Payment &amp; etc</a:t>
            </a:r>
          </a:p>
          <a:p>
            <a:endParaRPr lang="en-SG" dirty="0"/>
          </a:p>
          <a:p>
            <a:r>
              <a:rPr lang="en-SG" dirty="0"/>
              <a:t>Bike: </a:t>
            </a:r>
          </a:p>
          <a:p>
            <a:r>
              <a:rPr lang="en-SG" dirty="0"/>
              <a:t>Characteristics – 2 wheels, handle, paddle &amp; etc</a:t>
            </a:r>
          </a:p>
          <a:p>
            <a:r>
              <a:rPr lang="en-SG" dirty="0"/>
              <a:t>Responsibilities – broadcast GPS location, lock and unlock</a:t>
            </a:r>
          </a:p>
          <a:p>
            <a:endParaRPr lang="en-SG" dirty="0"/>
          </a:p>
          <a:p>
            <a:r>
              <a:rPr lang="en-SG" dirty="0"/>
              <a:t>Credit Point: </a:t>
            </a:r>
          </a:p>
          <a:p>
            <a:r>
              <a:rPr lang="en-SG" dirty="0"/>
              <a:t>Characteristics – Amount, Id</a:t>
            </a:r>
          </a:p>
          <a:p>
            <a:r>
              <a:rPr lang="en-SG" dirty="0"/>
              <a:t>Responsibilities – credit and debit</a:t>
            </a:r>
          </a:p>
          <a:p>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85075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3467897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a:t>
            </a:r>
            <a:r>
              <a:rPr lang="en-US" u="sng" dirty="0"/>
              <a:t>class</a:t>
            </a:r>
            <a:r>
              <a:rPr lang="en-US" dirty="0"/>
              <a:t> is like a “cookie-cutter”; it defines the shape of objects. Objects are like cookies; they are </a:t>
            </a:r>
            <a:r>
              <a:rPr lang="en-US" b="0" dirty="0"/>
              <a:t>instances</a:t>
            </a:r>
            <a:r>
              <a:rPr lang="en-US" dirty="0"/>
              <a:t> of the class. You can cut out many cookies with one cookie cutter.</a:t>
            </a:r>
            <a:endParaRPr lang="en-US" b="1" dirty="0"/>
          </a:p>
          <a:p>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2054524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class </a:t>
            </a:r>
            <a:r>
              <a:rPr lang="en-US" dirty="0"/>
              <a:t>is a </a:t>
            </a:r>
            <a:r>
              <a:rPr lang="en-US" b="1" dirty="0"/>
              <a:t>blueprint or prototype</a:t>
            </a:r>
            <a:r>
              <a:rPr lang="en-US" dirty="0"/>
              <a:t> that defines the variables and the methods common to all objects of a certain kind.</a:t>
            </a:r>
          </a:p>
          <a:p>
            <a:r>
              <a:rPr lang="en-US" dirty="0"/>
              <a:t>An </a:t>
            </a:r>
            <a:r>
              <a:rPr lang="en-US" b="1" dirty="0"/>
              <a:t>object </a:t>
            </a:r>
            <a:r>
              <a:rPr lang="en-US" dirty="0"/>
              <a:t>is a specimen of a class. Software objects are often used to model real-world objects you find in everyday life. </a:t>
            </a:r>
          </a:p>
          <a:p>
            <a:r>
              <a:rPr lang="en-US" dirty="0"/>
              <a:t>For example, if you have a class Student in your application, you can create may instances of Student such as Peter, John, Tom etc. Each of these is an object.</a:t>
            </a:r>
          </a:p>
          <a:p>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1961584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If you want to create a Student class in your application, what do you need in this class?</a:t>
            </a:r>
          </a:p>
          <a:p>
            <a:r>
              <a:rPr lang="en-SG" dirty="0"/>
              <a:t>Of course it all depends on what is the purpose of this application. But minimally, a student usually has a name and an identification number. These are used to identify the characteristics of the objects. </a:t>
            </a:r>
          </a:p>
          <a:p>
            <a:r>
              <a:rPr lang="en-SG" dirty="0"/>
              <a:t>The Student class should allow a program to display the name of the student or to set the name of a student. These are the actions that the object can do.</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270620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These are the 5 items needed when defining a class in C#. </a:t>
            </a:r>
          </a:p>
          <a:p>
            <a:r>
              <a:rPr lang="en-SG" dirty="0"/>
              <a:t>All classes need to have a name, fields and properties that defines the characteristics, and constructors and methods that defines the responsibilities or action.</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2232879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keyword class followed by the class name is used to define a class. Class names usually begin with upper case letter. Do not redefine any classes that are already defined in the C# library unless it is necessary.</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17</a:t>
            </a:fld>
            <a:endParaRPr lang="en-US"/>
          </a:p>
        </p:txBody>
      </p:sp>
    </p:spTree>
    <p:extLst>
      <p:ext uri="{BB962C8B-B14F-4D97-AF65-F5344CB8AC3E}">
        <p14:creationId xmlns:p14="http://schemas.microsoft.com/office/powerpoint/2010/main" val="1842137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mn-ea"/>
                <a:cs typeface="Arial" charset="0"/>
              </a:rPr>
              <a:t>Fields are ordinary member variables of a class.</a:t>
            </a:r>
            <a:r>
              <a:rPr lang="en-US" dirty="0"/>
              <a:t> Fields are declared in the class block by specifying the access level of the field, followed by the type of the field, followed by the name of the field. To respect encapsulation, fields should be kept private to a class. We will discuss more about encapsulation in the next lesson. </a:t>
            </a:r>
          </a:p>
          <a:p>
            <a:r>
              <a:rPr lang="en-US" dirty="0"/>
              <a:t>In our example of Student class, we defined two fields, </a:t>
            </a:r>
            <a:r>
              <a:rPr lang="en-US" dirty="0" err="1"/>
              <a:t>firstname</a:t>
            </a:r>
            <a:r>
              <a:rPr lang="en-US" dirty="0"/>
              <a:t> and </a:t>
            </a:r>
            <a:r>
              <a:rPr lang="en-US" dirty="0" err="1"/>
              <a:t>lastname</a:t>
            </a:r>
            <a:r>
              <a:rPr lang="en-US" dirty="0"/>
              <a:t> using the statements private string </a:t>
            </a:r>
            <a:r>
              <a:rPr lang="en-US" dirty="0" err="1"/>
              <a:t>firstname</a:t>
            </a:r>
            <a:r>
              <a:rPr lang="en-US" dirty="0"/>
              <a:t>; and private string </a:t>
            </a:r>
            <a:r>
              <a:rPr lang="en-US" dirty="0" err="1"/>
              <a:t>lastname</a:t>
            </a:r>
            <a:r>
              <a:rPr lang="en-US" dirty="0"/>
              <a:t>;</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18</a:t>
            </a:fld>
            <a:endParaRPr lang="en-US"/>
          </a:p>
        </p:txBody>
      </p:sp>
    </p:spTree>
    <p:extLst>
      <p:ext uri="{BB962C8B-B14F-4D97-AF65-F5344CB8AC3E}">
        <p14:creationId xmlns:p14="http://schemas.microsoft.com/office/powerpoint/2010/main" val="2528109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mn-ea"/>
                <a:cs typeface="Arial" charset="0"/>
              </a:rPr>
              <a:t>Properties are an abstraction to get and set their values. Properties are also called accessors because they offer a way to change and retrieve a field if you expose a field in the class as private. Generally, you should declare your member variables private, then declare or define properties for them. Look at the slide to see how the property is defined for the field </a:t>
            </a:r>
            <a:r>
              <a:rPr lang="en-US" sz="1200" kern="1200" dirty="0" err="1">
                <a:solidFill>
                  <a:schemeClr val="tx1"/>
                </a:solidFill>
                <a:latin typeface="Arial" charset="0"/>
                <a:ea typeface="+mn-ea"/>
                <a:cs typeface="Arial" charset="0"/>
              </a:rPr>
              <a:t>firstname</a:t>
            </a:r>
            <a:r>
              <a:rPr lang="en-US" sz="1200" kern="1200" dirty="0">
                <a:solidFill>
                  <a:schemeClr val="tx1"/>
                </a:solidFill>
                <a:latin typeface="Arial" charset="0"/>
                <a:ea typeface="+mn-ea"/>
                <a:cs typeface="Arial" charset="0"/>
              </a:rPr>
              <a:t>. All that we define in the property are just a pair of get and set methods that returns the value of the field and sets the value of the field respectively.</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19</a:t>
            </a:fld>
            <a:endParaRPr lang="en-US"/>
          </a:p>
        </p:txBody>
      </p:sp>
    </p:spTree>
    <p:extLst>
      <p:ext uri="{BB962C8B-B14F-4D97-AF65-F5344CB8AC3E}">
        <p14:creationId xmlns:p14="http://schemas.microsoft.com/office/powerpoint/2010/main" val="829557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 is a block of code that initializes the newly created object. It looks like a method but it is in fact not a method. It’s name is the same as the class name and it does not return any value. We will discuss in detail in the next lesson how to define your constructor but for now in our Student class, the constructor takes in 2 string parameters that represent the first and last name. The body of the constructor initializes the values of the fields to these values.</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20</a:t>
            </a:fld>
            <a:endParaRPr lang="en-US"/>
          </a:p>
        </p:txBody>
      </p:sp>
    </p:spTree>
    <p:extLst>
      <p:ext uri="{BB962C8B-B14F-4D97-AF65-F5344CB8AC3E}">
        <p14:creationId xmlns:p14="http://schemas.microsoft.com/office/powerpoint/2010/main" val="351498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Welcome to the lecture. This is an introductory lecture to OOP. At the end of this lecture, you will be able to discuss the object-oriented approach to programming. You will learn to create an object from a class based on class element diagram given as well as access the data and methods of the object.</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2066632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method is a code block that contains a series of statements. A program causes the statements to be executed by calling the method and specifying any required method arguments.</a:t>
            </a:r>
          </a:p>
          <a:p>
            <a:r>
              <a:rPr lang="en-US" dirty="0"/>
              <a:t>Do note that the method </a:t>
            </a:r>
            <a:r>
              <a:rPr lang="en-US" dirty="0" err="1"/>
              <a:t>StudentFullName</a:t>
            </a:r>
            <a:r>
              <a:rPr lang="en-US" dirty="0"/>
              <a:t>() defined here is different from the methods that we learnt in the first week. The methods that we learnt in the first week are static methods, they are to be called from any statement in the Main() method without creating any object. On the other hand, </a:t>
            </a:r>
            <a:r>
              <a:rPr lang="en-US" dirty="0" err="1"/>
              <a:t>StudentFullName</a:t>
            </a:r>
            <a:r>
              <a:rPr lang="en-US" dirty="0"/>
              <a:t>() method is an instance method, it is to be called with an object.</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21</a:t>
            </a:fld>
            <a:endParaRPr lang="en-US"/>
          </a:p>
        </p:txBody>
      </p:sp>
    </p:spTree>
    <p:extLst>
      <p:ext uri="{BB962C8B-B14F-4D97-AF65-F5344CB8AC3E}">
        <p14:creationId xmlns:p14="http://schemas.microsoft.com/office/powerpoint/2010/main" val="3356373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create objects if you have already defined a class?</a:t>
            </a:r>
          </a:p>
        </p:txBody>
      </p:sp>
      <p:sp>
        <p:nvSpPr>
          <p:cNvPr id="4" name="Slide Number Placeholder 3"/>
          <p:cNvSpPr>
            <a:spLocks noGrp="1"/>
          </p:cNvSpPr>
          <p:nvPr>
            <p:ph type="sldNum" sz="quarter" idx="5"/>
          </p:nvPr>
        </p:nvSpPr>
        <p:spPr/>
        <p:txBody>
          <a:bodyPr/>
          <a:lstStyle/>
          <a:p>
            <a:fld id="{26B286DB-C50B-484C-A5B6-2AE944CA4CB5}" type="slidenum">
              <a:rPr lang="en-US" smtClean="0"/>
              <a:pPr/>
              <a:t>22</a:t>
            </a:fld>
            <a:endParaRPr lang="en-US"/>
          </a:p>
        </p:txBody>
      </p:sp>
    </p:spTree>
    <p:extLst>
      <p:ext uri="{BB962C8B-B14F-4D97-AF65-F5344CB8AC3E}">
        <p14:creationId xmlns:p14="http://schemas.microsoft.com/office/powerpoint/2010/main" val="2531094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an object from a class, call the constructor of the class using the new keyword.</a:t>
            </a:r>
          </a:p>
          <a:p>
            <a:endParaRPr lang="en-US" dirty="0"/>
          </a:p>
          <a:p>
            <a:r>
              <a:rPr lang="en-US" dirty="0"/>
              <a:t>E.g. if you have a Student class and the constructor of the class requires 2 strings to be passed in as the first name and last name, you can create a Student object with Peter as the first name and Pan as the last name using the expression new Student(“Peter”, “Pan”).</a:t>
            </a:r>
          </a:p>
        </p:txBody>
      </p:sp>
      <p:sp>
        <p:nvSpPr>
          <p:cNvPr id="4" name="Slide Number Placeholder 3"/>
          <p:cNvSpPr>
            <a:spLocks noGrp="1"/>
          </p:cNvSpPr>
          <p:nvPr>
            <p:ph type="sldNum" sz="quarter" idx="5"/>
          </p:nvPr>
        </p:nvSpPr>
        <p:spPr/>
        <p:txBody>
          <a:bodyPr/>
          <a:lstStyle/>
          <a:p>
            <a:fld id="{26B286DB-C50B-484C-A5B6-2AE944CA4CB5}" type="slidenum">
              <a:rPr lang="en-US" smtClean="0"/>
              <a:pPr/>
              <a:t>23</a:t>
            </a:fld>
            <a:endParaRPr lang="en-US"/>
          </a:p>
        </p:txBody>
      </p:sp>
    </p:spTree>
    <p:extLst>
      <p:ext uri="{BB962C8B-B14F-4D97-AF65-F5344CB8AC3E}">
        <p14:creationId xmlns:p14="http://schemas.microsoft.com/office/powerpoint/2010/main" val="2455919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software engineering, a class diagram in the </a:t>
            </a:r>
            <a:r>
              <a:rPr lang="en-US" dirty="0">
                <a:hlinkClick r:id="rId3"/>
              </a:rPr>
              <a:t>Unified Modeling Language (UML)</a:t>
            </a:r>
            <a:r>
              <a:rPr lang="en-US" dirty="0"/>
              <a:t> is </a:t>
            </a:r>
            <a:r>
              <a:rPr lang="en-US" b="1" dirty="0"/>
              <a:t>a type of static structure diagram</a:t>
            </a:r>
            <a:r>
              <a:rPr lang="en-US" dirty="0"/>
              <a:t> that describes the structure of a system by showing the system's classes, their attributes, behaviors and the relationships among objects. A class notation consists of three parts, namely, class name, class attributes and class behaviors.</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25</a:t>
            </a:fld>
            <a:endParaRPr lang="en-US"/>
          </a:p>
        </p:txBody>
      </p:sp>
    </p:spTree>
    <p:extLst>
      <p:ext uri="{BB962C8B-B14F-4D97-AF65-F5344CB8AC3E}">
        <p14:creationId xmlns:p14="http://schemas.microsoft.com/office/powerpoint/2010/main" val="4283744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Minus sign is used to denote private accessibility and Plus sign denotes public accessibility.</a:t>
            </a:r>
          </a:p>
          <a:p>
            <a:r>
              <a:rPr lang="en-SG" dirty="0"/>
              <a:t>The slide shows a class element diagram for the class Product that has 3 attributes code, name and price. The behaviours include a constructor and the </a:t>
            </a:r>
            <a:r>
              <a:rPr lang="en-SG" dirty="0" err="1"/>
              <a:t>CalculateGST</a:t>
            </a:r>
            <a:r>
              <a:rPr lang="en-SG" dirty="0"/>
              <a:t>() method.</a:t>
            </a:r>
          </a:p>
        </p:txBody>
      </p:sp>
      <p:sp>
        <p:nvSpPr>
          <p:cNvPr id="4" name="Slide Number Placeholder 3"/>
          <p:cNvSpPr>
            <a:spLocks noGrp="1"/>
          </p:cNvSpPr>
          <p:nvPr>
            <p:ph type="sldNum" sz="quarter" idx="10"/>
          </p:nvPr>
        </p:nvSpPr>
        <p:spPr/>
        <p:txBody>
          <a:bodyPr/>
          <a:lstStyle/>
          <a:p>
            <a:fld id="{26B286DB-C50B-484C-A5B6-2AE944CA4CB5}" type="slidenum">
              <a:rPr lang="en-US" smtClean="0"/>
              <a:pPr/>
              <a:t>26</a:t>
            </a:fld>
            <a:endParaRPr lang="en-US"/>
          </a:p>
        </p:txBody>
      </p:sp>
    </p:spTree>
    <p:extLst>
      <p:ext uri="{BB962C8B-B14F-4D97-AF65-F5344CB8AC3E}">
        <p14:creationId xmlns:p14="http://schemas.microsoft.com/office/powerpoint/2010/main" val="2395998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The slide shows a class element diagram for the class </a:t>
            </a:r>
            <a:r>
              <a:rPr lang="en-SG" dirty="0" err="1"/>
              <a:t>BankAccount</a:t>
            </a:r>
            <a:r>
              <a:rPr lang="en-SG" dirty="0"/>
              <a:t> that has 3 attributes </a:t>
            </a:r>
            <a:r>
              <a:rPr lang="en-SG" dirty="0" err="1"/>
              <a:t>accountNumber</a:t>
            </a:r>
            <a:r>
              <a:rPr lang="en-SG" dirty="0"/>
              <a:t>, </a:t>
            </a:r>
            <a:r>
              <a:rPr lang="en-SG" dirty="0" err="1"/>
              <a:t>accountName</a:t>
            </a:r>
            <a:r>
              <a:rPr lang="en-SG" dirty="0"/>
              <a:t> and balance. The behaviours include a constructor and 3 methods, Deposit, Withdraw and </a:t>
            </a:r>
            <a:r>
              <a:rPr lang="en-SG" dirty="0" err="1"/>
              <a:t>CalculateInterest</a:t>
            </a:r>
            <a:r>
              <a:rPr lang="en-SG" dirty="0"/>
              <a:t>.</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27</a:t>
            </a:fld>
            <a:endParaRPr lang="en-US"/>
          </a:p>
        </p:txBody>
      </p:sp>
    </p:spTree>
    <p:extLst>
      <p:ext uri="{BB962C8B-B14F-4D97-AF65-F5344CB8AC3E}">
        <p14:creationId xmlns:p14="http://schemas.microsoft.com/office/powerpoint/2010/main" val="2786497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The slide shows a class element diagram for the class Person that has 2 attributes name and tel. It has only the constructor in the behaviour.</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28</a:t>
            </a:fld>
            <a:endParaRPr lang="en-US"/>
          </a:p>
        </p:txBody>
      </p:sp>
    </p:spTree>
    <p:extLst>
      <p:ext uri="{BB962C8B-B14F-4D97-AF65-F5344CB8AC3E}">
        <p14:creationId xmlns:p14="http://schemas.microsoft.com/office/powerpoint/2010/main" val="2547275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fields has private accessibility, we need to use properties to access the object’s data.</a:t>
            </a:r>
          </a:p>
          <a:p>
            <a:r>
              <a:rPr lang="en-US" dirty="0"/>
              <a:t>Recall the Product class shown in slide 26 that has 3 attributes code, name, price and the constructor. Our first statement creates a Product object called p1 with these attribute values, the second statement, double </a:t>
            </a:r>
            <a:r>
              <a:rPr lang="en-US" dirty="0" err="1"/>
              <a:t>oldPrice</a:t>
            </a:r>
            <a:r>
              <a:rPr lang="en-US" dirty="0"/>
              <a:t> = p1.Price; gets the value of the attribute price by using the get property Price and store it in the variable </a:t>
            </a:r>
            <a:r>
              <a:rPr lang="en-US" dirty="0" err="1"/>
              <a:t>oldPrice</a:t>
            </a:r>
            <a:r>
              <a:rPr lang="en-US" dirty="0"/>
              <a:t>. The third statement, p1.Price = 888; sets the attribute price to 888 using the set property. </a:t>
            </a:r>
          </a:p>
        </p:txBody>
      </p:sp>
      <p:sp>
        <p:nvSpPr>
          <p:cNvPr id="4" name="Slide Number Placeholder 3"/>
          <p:cNvSpPr>
            <a:spLocks noGrp="1"/>
          </p:cNvSpPr>
          <p:nvPr>
            <p:ph type="sldNum" sz="quarter" idx="5"/>
          </p:nvPr>
        </p:nvSpPr>
        <p:spPr/>
        <p:txBody>
          <a:bodyPr/>
          <a:lstStyle/>
          <a:p>
            <a:fld id="{26B286DB-C50B-484C-A5B6-2AE944CA4CB5}" type="slidenum">
              <a:rPr lang="en-US" smtClean="0"/>
              <a:pPr/>
              <a:t>29</a:t>
            </a:fld>
            <a:endParaRPr lang="en-US"/>
          </a:p>
        </p:txBody>
      </p:sp>
    </p:spTree>
    <p:extLst>
      <p:ext uri="{BB962C8B-B14F-4D97-AF65-F5344CB8AC3E}">
        <p14:creationId xmlns:p14="http://schemas.microsoft.com/office/powerpoint/2010/main" val="4110780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access the methods in the object, the dot operator is to be used.</a:t>
            </a:r>
          </a:p>
          <a:p>
            <a:r>
              <a:rPr lang="en-US" dirty="0"/>
              <a:t>Recall again the Product class shown in slide 26 that has a method </a:t>
            </a:r>
            <a:r>
              <a:rPr lang="en-US" dirty="0" err="1"/>
              <a:t>CalculateGST</a:t>
            </a:r>
            <a:r>
              <a:rPr lang="en-US" dirty="0"/>
              <a:t>() that calculates and returns the GST. The first statement, double </a:t>
            </a:r>
            <a:r>
              <a:rPr lang="en-US" dirty="0" err="1"/>
              <a:t>gst</a:t>
            </a:r>
            <a:r>
              <a:rPr lang="en-US" dirty="0"/>
              <a:t> = p1.CalculateGST(); calculates the GST of the object p1 and assigns it to the variable </a:t>
            </a:r>
            <a:r>
              <a:rPr lang="en-US" dirty="0" err="1"/>
              <a:t>gst</a:t>
            </a:r>
            <a:r>
              <a:rPr lang="en-US" dirty="0"/>
              <a:t>.</a:t>
            </a:r>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30</a:t>
            </a:fld>
            <a:endParaRPr lang="en-US"/>
          </a:p>
        </p:txBody>
      </p:sp>
    </p:spTree>
    <p:extLst>
      <p:ext uri="{BB962C8B-B14F-4D97-AF65-F5344CB8AC3E}">
        <p14:creationId xmlns:p14="http://schemas.microsoft.com/office/powerpoint/2010/main" val="1401444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33</a:t>
            </a:fld>
            <a:endParaRPr lang="en-US"/>
          </a:p>
        </p:txBody>
      </p:sp>
    </p:spTree>
    <p:extLst>
      <p:ext uri="{BB962C8B-B14F-4D97-AF65-F5344CB8AC3E}">
        <p14:creationId xmlns:p14="http://schemas.microsoft.com/office/powerpoint/2010/main" val="161555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3</a:t>
            </a:fld>
            <a:endParaRPr lang="en-US"/>
          </a:p>
        </p:txBody>
      </p:sp>
    </p:spTree>
    <p:extLst>
      <p:ext uri="{BB962C8B-B14F-4D97-AF65-F5344CB8AC3E}">
        <p14:creationId xmlns:p14="http://schemas.microsoft.com/office/powerpoint/2010/main" val="2644458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34</a:t>
            </a:fld>
            <a:endParaRPr lang="en-US"/>
          </a:p>
        </p:txBody>
      </p:sp>
    </p:spTree>
    <p:extLst>
      <p:ext uri="{BB962C8B-B14F-4D97-AF65-F5344CB8AC3E}">
        <p14:creationId xmlns:p14="http://schemas.microsoft.com/office/powerpoint/2010/main" val="3190308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35</a:t>
            </a:fld>
            <a:endParaRPr lang="en-US"/>
          </a:p>
        </p:txBody>
      </p:sp>
    </p:spTree>
    <p:extLst>
      <p:ext uri="{BB962C8B-B14F-4D97-AF65-F5344CB8AC3E}">
        <p14:creationId xmlns:p14="http://schemas.microsoft.com/office/powerpoint/2010/main" val="1399912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try to do a simple activity.</a:t>
            </a:r>
          </a:p>
          <a:p>
            <a:r>
              <a:rPr lang="en-SG" dirty="0"/>
              <a:t>Create a Console App project </a:t>
            </a:r>
            <a:r>
              <a:rPr lang="en-SG"/>
              <a:t>using Visual </a:t>
            </a:r>
            <a:r>
              <a:rPr lang="en-SG" dirty="0"/>
              <a:t>S</a:t>
            </a:r>
            <a:r>
              <a:rPr lang="en-SG"/>
              <a:t>tudio</a:t>
            </a:r>
            <a:r>
              <a:rPr lang="en-SG" dirty="0"/>
              <a:t>.</a:t>
            </a:r>
          </a:p>
          <a:p>
            <a:r>
              <a:rPr lang="en-SG" dirty="0"/>
              <a:t>Define </a:t>
            </a:r>
            <a:r>
              <a:rPr lang="en-SG"/>
              <a:t>the FPStudent </a:t>
            </a:r>
            <a:r>
              <a:rPr lang="en-SG" dirty="0"/>
              <a:t>class based on the class diagram given. You may refer to the solution given in slides 37 &amp; 38 if you are stuck.</a:t>
            </a:r>
          </a:p>
        </p:txBody>
      </p:sp>
      <p:sp>
        <p:nvSpPr>
          <p:cNvPr id="4" name="Slide Number Placeholder 3"/>
          <p:cNvSpPr>
            <a:spLocks noGrp="1"/>
          </p:cNvSpPr>
          <p:nvPr>
            <p:ph type="sldNum" sz="quarter" idx="10"/>
          </p:nvPr>
        </p:nvSpPr>
        <p:spPr/>
        <p:txBody>
          <a:bodyPr/>
          <a:lstStyle/>
          <a:p>
            <a:fld id="{26B286DB-C50B-484C-A5B6-2AE944CA4CB5}" type="slidenum">
              <a:rPr lang="en-US" smtClean="0"/>
              <a:pPr/>
              <a:t>36</a:t>
            </a:fld>
            <a:endParaRPr lang="en-US"/>
          </a:p>
        </p:txBody>
      </p:sp>
    </p:spTree>
    <p:extLst>
      <p:ext uri="{BB962C8B-B14F-4D97-AF65-F5344CB8AC3E}">
        <p14:creationId xmlns:p14="http://schemas.microsoft.com/office/powerpoint/2010/main" val="1206421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37</a:t>
            </a:fld>
            <a:endParaRPr lang="en-US"/>
          </a:p>
        </p:txBody>
      </p:sp>
    </p:spTree>
    <p:extLst>
      <p:ext uri="{BB962C8B-B14F-4D97-AF65-F5344CB8AC3E}">
        <p14:creationId xmlns:p14="http://schemas.microsoft.com/office/powerpoint/2010/main" val="2291650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38</a:t>
            </a:fld>
            <a:endParaRPr lang="en-US"/>
          </a:p>
        </p:txBody>
      </p:sp>
    </p:spTree>
    <p:extLst>
      <p:ext uri="{BB962C8B-B14F-4D97-AF65-F5344CB8AC3E}">
        <p14:creationId xmlns:p14="http://schemas.microsoft.com/office/powerpoint/2010/main" val="1045568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switch to the Program class and write code to perform these 3 tasks</a:t>
            </a:r>
            <a:r>
              <a:rPr lang="en-SG"/>
              <a:t>. </a:t>
            </a:r>
          </a:p>
          <a:p>
            <a:r>
              <a:rPr lang="en-SG"/>
              <a:t>Solution </a:t>
            </a:r>
            <a:r>
              <a:rPr lang="en-SG" dirty="0"/>
              <a:t>for the first task is given in </a:t>
            </a:r>
            <a:r>
              <a:rPr lang="en-SG"/>
              <a:t>slide 40. </a:t>
            </a:r>
            <a:r>
              <a:rPr lang="en-SG" dirty="0"/>
              <a:t>You may refer to it if you have problem.</a:t>
            </a:r>
          </a:p>
        </p:txBody>
      </p:sp>
      <p:sp>
        <p:nvSpPr>
          <p:cNvPr id="4" name="Slide Number Placeholder 3"/>
          <p:cNvSpPr>
            <a:spLocks noGrp="1"/>
          </p:cNvSpPr>
          <p:nvPr>
            <p:ph type="sldNum" sz="quarter" idx="10"/>
          </p:nvPr>
        </p:nvSpPr>
        <p:spPr/>
        <p:txBody>
          <a:bodyPr/>
          <a:lstStyle/>
          <a:p>
            <a:fld id="{26B286DB-C50B-484C-A5B6-2AE944CA4CB5}" type="slidenum">
              <a:rPr lang="en-US" smtClean="0"/>
              <a:pPr/>
              <a:t>39</a:t>
            </a:fld>
            <a:endParaRPr lang="en-US"/>
          </a:p>
        </p:txBody>
      </p:sp>
    </p:spTree>
    <p:extLst>
      <p:ext uri="{BB962C8B-B14F-4D97-AF65-F5344CB8AC3E}">
        <p14:creationId xmlns:p14="http://schemas.microsoft.com/office/powerpoint/2010/main" val="314446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40</a:t>
            </a:fld>
            <a:endParaRPr lang="en-US"/>
          </a:p>
        </p:txBody>
      </p:sp>
    </p:spTree>
    <p:extLst>
      <p:ext uri="{BB962C8B-B14F-4D97-AF65-F5344CB8AC3E}">
        <p14:creationId xmlns:p14="http://schemas.microsoft.com/office/powerpoint/2010/main" val="2196925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Can you add the solutions for parts 2 and 3 yourself</a:t>
            </a:r>
            <a:r>
              <a:rPr lang="en-SG"/>
              <a:t>? </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41</a:t>
            </a:fld>
            <a:endParaRPr lang="en-US"/>
          </a:p>
        </p:txBody>
      </p:sp>
    </p:spTree>
    <p:extLst>
      <p:ext uri="{BB962C8B-B14F-4D97-AF65-F5344CB8AC3E}">
        <p14:creationId xmlns:p14="http://schemas.microsoft.com/office/powerpoint/2010/main" val="3011569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42</a:t>
            </a:fld>
            <a:endParaRPr lang="en-US"/>
          </a:p>
        </p:txBody>
      </p:sp>
    </p:spTree>
    <p:extLst>
      <p:ext uri="{BB962C8B-B14F-4D97-AF65-F5344CB8AC3E}">
        <p14:creationId xmlns:p14="http://schemas.microsoft.com/office/powerpoint/2010/main" val="3957139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43</a:t>
            </a:fld>
            <a:endParaRPr lang="en-US"/>
          </a:p>
        </p:txBody>
      </p:sp>
    </p:spTree>
    <p:extLst>
      <p:ext uri="{BB962C8B-B14F-4D97-AF65-F5344CB8AC3E}">
        <p14:creationId xmlns:p14="http://schemas.microsoft.com/office/powerpoint/2010/main" val="50798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find out why objects and what are objects</a:t>
            </a:r>
          </a:p>
        </p:txBody>
      </p:sp>
      <p:sp>
        <p:nvSpPr>
          <p:cNvPr id="4" name="Slide Number Placeholder 3"/>
          <p:cNvSpPr>
            <a:spLocks noGrp="1"/>
          </p:cNvSpPr>
          <p:nvPr>
            <p:ph type="sldNum" sz="quarter" idx="5"/>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1239514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you know that computers only understand binary code, which consist of only 0’s and 1’s. But binary code is difficult for us to read and write.</a:t>
            </a:r>
          </a:p>
        </p:txBody>
      </p:sp>
      <p:sp>
        <p:nvSpPr>
          <p:cNvPr id="4" name="Slide Number Placeholder 3"/>
          <p:cNvSpPr>
            <a:spLocks noGrp="1"/>
          </p:cNvSpPr>
          <p:nvPr>
            <p:ph type="sldNum" sz="quarter" idx="5"/>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1323854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language continue to evolve since it was first invented. From machine language at the beginning, to assembly language, then procedural language and now object oriented language. This is mainly moved towards a higher level of abstraction where programmers do not need to know the internal implementation details but only the essential information. </a:t>
            </a:r>
          </a:p>
        </p:txBody>
      </p:sp>
      <p:sp>
        <p:nvSpPr>
          <p:cNvPr id="4" name="Slide Number Placeholder 3"/>
          <p:cNvSpPr>
            <a:spLocks noGrp="1"/>
          </p:cNvSpPr>
          <p:nvPr>
            <p:ph type="sldNum" sz="quarter" idx="5"/>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2655473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always trade-offs to this evolution. Though high-level languages are simpler to write and understand, it has more library support and data structure, it may not be able to execute as fast as codes written in low-level language . Moreover, high-level language do not have direct control over tasks like memory management which low-level language is able to do</a:t>
            </a:r>
          </a:p>
        </p:txBody>
      </p:sp>
      <p:sp>
        <p:nvSpPr>
          <p:cNvPr id="4" name="Slide Number Placeholder 3"/>
          <p:cNvSpPr>
            <a:spLocks noGrp="1"/>
          </p:cNvSpPr>
          <p:nvPr>
            <p:ph type="sldNum" sz="quarter" idx="5"/>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95432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is a self-contained unit in the real world, e.g. a car, a person, a book, etc. Each object has its characteristics and actions.</a:t>
            </a:r>
          </a:p>
        </p:txBody>
      </p:sp>
      <p:sp>
        <p:nvSpPr>
          <p:cNvPr id="4" name="Slide Number Placeholder 3"/>
          <p:cNvSpPr>
            <a:spLocks noGrp="1"/>
          </p:cNvSpPr>
          <p:nvPr>
            <p:ph type="sldNum" sz="quarter" idx="5"/>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3414803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you are to design and build a computer soccer game, one important object that you need will be the soccer player. You may need many soccer players in your game, but each of them has its own characteristics such as the position, height, weight etc. Each of them also has its own action such as to pass the ball, to shoot, etc.</a:t>
            </a:r>
          </a:p>
        </p:txBody>
      </p:sp>
      <p:sp>
        <p:nvSpPr>
          <p:cNvPr id="4" name="Slide Number Placeholder 3"/>
          <p:cNvSpPr>
            <a:spLocks noGrp="1"/>
          </p:cNvSpPr>
          <p:nvPr>
            <p:ph type="sldNum" sz="quarter" idx="5"/>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313083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5940088"/>
          </a:xfrm>
          <a:prstGeom prst="rect">
            <a:avLst/>
          </a:prstGeom>
          <a:solidFill>
            <a:schemeClr val="bg1">
              <a:lumMod val="85000"/>
            </a:schemeClr>
          </a:solidFill>
        </p:spPr>
        <p:txBody>
          <a:bodyPr wrap="square" rtlCol="0">
            <a:noAutofit/>
          </a:bodyPr>
          <a:lstStyle/>
          <a:p>
            <a:pPr algn="ctr"/>
            <a:endParaRPr lang="en-US" sz="3600" b="1" dirty="0">
              <a:solidFill>
                <a:schemeClr val="tx1"/>
              </a:solidFill>
            </a:endParaRPr>
          </a:p>
          <a:p>
            <a:pPr algn="ctr"/>
            <a:r>
              <a:rPr lang="en-US" sz="3600" b="1" dirty="0">
                <a:solidFill>
                  <a:schemeClr val="tx1"/>
                </a:solidFill>
              </a:rPr>
              <a:t>PRG2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2</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dirty="0"/>
              <a:t>&lt;&lt;Title&gt;&gt;</a:t>
            </a:r>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95600" y="38100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000" b="1" dirty="0">
                <a:latin typeface="Arial Narrow" pitchFamily="34" charset="0"/>
              </a:rPr>
              <a:t>Programming II (PRG2)</a:t>
            </a: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1800" baseline="0" dirty="0">
                <a:latin typeface="Arial Narrow" pitchFamily="34" charset="0"/>
              </a:rPr>
              <a:t>Diploma in Cybersecurity &amp; Digital Forensics </a:t>
            </a:r>
            <a:endParaRPr kumimoji="1" lang="en-GB" sz="1800" dirty="0">
              <a:latin typeface="Arial Narrow" pitchFamily="34" charset="0"/>
            </a:endParaRPr>
          </a:p>
          <a:p>
            <a:pPr algn="ctr">
              <a:lnSpc>
                <a:spcPct val="90000"/>
              </a:lnSpc>
              <a:spcBef>
                <a:spcPct val="20000"/>
              </a:spcBef>
              <a:buClr>
                <a:schemeClr val="tx2"/>
              </a:buClr>
              <a:buSzPct val="140000"/>
              <a:buFont typeface="Wingdings" pitchFamily="2" charset="2"/>
              <a:buNone/>
              <a:defRPr/>
            </a:pPr>
            <a:r>
              <a:rPr kumimoji="1" lang="en-GB" sz="1800" dirty="0">
                <a:latin typeface="Arial Narrow" pitchFamily="34" charset="0"/>
              </a:rPr>
              <a:t>Year 1 (2021/22), Semester 2</a:t>
            </a:r>
            <a:endParaRPr kumimoji="1" lang="en-GB" sz="44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95587"/>
            <a:ext cx="7772400" cy="1362075"/>
          </a:xfrm>
        </p:spPr>
        <p:txBody>
          <a:bodyPr anchor="t"/>
          <a:lstStyle>
            <a:lvl1pPr algn="ctr">
              <a:defRPr sz="4000" b="1" cap="none" baseline="0">
                <a:solidFill>
                  <a:srgbClr val="FF0000"/>
                </a:solidFill>
              </a:defRPr>
            </a:lvl1pPr>
          </a:lstStyle>
          <a:p>
            <a:r>
              <a:rPr lang="en-US" dirty="0"/>
              <a:t>Click to edit Master title style</a:t>
            </a:r>
            <a:endParaRPr lang="en-SG" dirty="0"/>
          </a:p>
        </p:txBody>
      </p:sp>
      <p:sp>
        <p:nvSpPr>
          <p:cNvPr id="3" name="Text Placeholder 2"/>
          <p:cNvSpPr>
            <a:spLocks noGrp="1"/>
          </p:cNvSpPr>
          <p:nvPr>
            <p:ph type="body" idx="1"/>
          </p:nvPr>
        </p:nvSpPr>
        <p:spPr>
          <a:xfrm>
            <a:off x="722313" y="1295400"/>
            <a:ext cx="7772400" cy="1500187"/>
          </a:xfrm>
        </p:spPr>
        <p:txBody>
          <a:bodyPr anchor="b"/>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 topic">
    <p:spTree>
      <p:nvGrpSpPr>
        <p:cNvPr id="1" name=""/>
        <p:cNvGrpSpPr/>
        <p:nvPr/>
      </p:nvGrpSpPr>
      <p:grpSpPr>
        <a:xfrm>
          <a:off x="0" y="0"/>
          <a:ext cx="0" cy="0"/>
          <a:chOff x="0" y="0"/>
          <a:chExt cx="0" cy="0"/>
        </a:xfrm>
      </p:grpSpPr>
      <p:pic>
        <p:nvPicPr>
          <p:cNvPr id="4" name="Picture 9" descr="j022938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1600" y="990600"/>
            <a:ext cx="5689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54300" y="1905000"/>
            <a:ext cx="3124200" cy="2590799"/>
          </a:xfrm>
        </p:spPr>
        <p:txBody>
          <a:bodyPr anchor="t"/>
          <a:lstStyle>
            <a:lvl1pPr marL="342900" indent="-342900" algn="l" rtl="0" eaLnBrk="0" fontAlgn="base" hangingPunct="0">
              <a:spcBef>
                <a:spcPct val="20000"/>
              </a:spcBef>
              <a:spcAft>
                <a:spcPct val="0"/>
              </a:spcAft>
              <a:buChar char="•"/>
              <a:defRPr lang="en-SG" sz="4000" b="0" kern="0" dirty="0">
                <a:solidFill>
                  <a:srgbClr val="0033CC"/>
                </a:solidFill>
                <a:effectLst>
                  <a:outerShdw blurRad="38100" dist="38100" dir="2700000" algn="tl">
                    <a:srgbClr val="C0C0C0"/>
                  </a:outerShdw>
                </a:effectLst>
                <a:latin typeface="+mn-lt"/>
                <a:ea typeface="+mn-ea"/>
                <a:cs typeface="+mn-cs"/>
              </a:defRPr>
            </a:lvl1pPr>
          </a:lstStyle>
          <a:p>
            <a:r>
              <a:rPr lang="en-US" dirty="0"/>
              <a:t>Click to edit Master title style</a:t>
            </a:r>
            <a:endParaRPr lang="en-SG" dirty="0"/>
          </a:p>
        </p:txBody>
      </p:sp>
    </p:spTree>
    <p:extLst>
      <p:ext uri="{BB962C8B-B14F-4D97-AF65-F5344CB8AC3E}">
        <p14:creationId xmlns:p14="http://schemas.microsoft.com/office/powerpoint/2010/main" val="3927640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4"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a:t>
            </a:r>
            <a:br>
              <a:rPr lang="en-US" altLang="en-US" sz="1200" dirty="0">
                <a:latin typeface="Arial Narrow" pitchFamily="34" charset="0"/>
              </a:rPr>
            </a:br>
            <a:r>
              <a:rPr lang="en-US" altLang="en-US" sz="1200" dirty="0">
                <a:latin typeface="Arial Narrow" pitchFamily="34" charset="0"/>
              </a:rPr>
              <a:t>PRG2 AY21/22, Sem 2</a:t>
            </a:r>
          </a:p>
        </p:txBody>
      </p:sp>
      <p:pic>
        <p:nvPicPr>
          <p:cNvPr id="13" name="Picture 22" descr="School of ICT"/>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21/10/2021</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a:t>  Lecture 2</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A37307DB-25F4-439C-99EB-9B8C65C2005C}"/>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7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microsoft.com/office/2007/relationships/media" Target="../media/media10.mp3"/><Relationship Id="rId7" Type="http://schemas.openxmlformats.org/officeDocument/2006/relationships/image" Target="../media/image5.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audio" Target="../media/media10.mp3"/></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p3"/><Relationship Id="rId1" Type="http://schemas.microsoft.com/office/2007/relationships/media" Target="../media/media24.mp3"/><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p3"/><Relationship Id="rId1" Type="http://schemas.microsoft.com/office/2007/relationships/media" Target="../media/media25.mp3"/><Relationship Id="rId5" Type="http://schemas.openxmlformats.org/officeDocument/2006/relationships/image" Target="../media/image5.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p3"/><Relationship Id="rId1" Type="http://schemas.microsoft.com/office/2007/relationships/media" Target="../media/media26.mp3"/><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p3"/><Relationship Id="rId1" Type="http://schemas.microsoft.com/office/2007/relationships/media" Target="../media/media27.mp3"/><Relationship Id="rId5" Type="http://schemas.openxmlformats.org/officeDocument/2006/relationships/image" Target="../media/image5.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p3"/><Relationship Id="rId1" Type="http://schemas.microsoft.com/office/2007/relationships/media" Target="../media/media28.mp3"/><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hyperlink" Target="https://www.linkedin.com/learning/c-sharp-object-oriented-programming-tips-and-tricks/creating-fields-and-access-modifiers?u=42538748" TargetMode="External"/><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p3"/><Relationship Id="rId1" Type="http://schemas.microsoft.com/office/2007/relationships/media" Target="../media/media29.mp3"/><Relationship Id="rId5" Type="http://schemas.openxmlformats.org/officeDocument/2006/relationships/image" Target="../media/image5.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p3"/><Relationship Id="rId1" Type="http://schemas.microsoft.com/office/2007/relationships/media" Target="../media/media30.mp3"/><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p3"/><Relationship Id="rId1" Type="http://schemas.microsoft.com/office/2007/relationships/media" Target="../media/media31.mp3"/><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p3"/><Relationship Id="rId1" Type="http://schemas.microsoft.com/office/2007/relationships/media" Target="../media/media32.mp3"/><Relationship Id="rId5" Type="http://schemas.openxmlformats.org/officeDocument/2006/relationships/image" Target="../media/image5.png"/><Relationship Id="rId4"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png"/><Relationship Id="rId5" Type="http://schemas.openxmlformats.org/officeDocument/2006/relationships/image" Target="../media/image7.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5.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2018046"/>
            <a:ext cx="6629400" cy="701731"/>
          </a:xfrm>
        </p:spPr>
        <p:txBody>
          <a:bodyPr/>
          <a:lstStyle/>
          <a:p>
            <a:r>
              <a:rPr lang="en-US" dirty="0"/>
              <a:t>Introduction to OOP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Objects? </a:t>
            </a:r>
            <a:r>
              <a:rPr lang="en-SG" b="0" baseline="-25000" dirty="0"/>
              <a:t>/2...</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p:txBody>
          <a:bodyPr/>
          <a:lstStyle/>
          <a:p>
            <a:pPr marL="0" indent="0">
              <a:spcBef>
                <a:spcPts val="0"/>
              </a:spcBef>
              <a:buNone/>
            </a:pPr>
            <a:r>
              <a:rPr lang="en-US" dirty="0"/>
              <a:t>Example,</a:t>
            </a:r>
          </a:p>
          <a:p>
            <a:pPr marL="0" indent="0">
              <a:spcBef>
                <a:spcPts val="0"/>
              </a:spcBef>
              <a:buNone/>
            </a:pPr>
            <a:endParaRPr lang="en-US" sz="2000" i="1" dirty="0"/>
          </a:p>
          <a:p>
            <a:pPr>
              <a:spcBef>
                <a:spcPts val="0"/>
              </a:spcBef>
              <a:tabLst>
                <a:tab pos="342900" algn="l"/>
              </a:tabLst>
            </a:pPr>
            <a:r>
              <a:rPr lang="en-US" sz="2400" dirty="0">
                <a:solidFill>
                  <a:srgbClr val="FF0000"/>
                </a:solidFill>
              </a:rPr>
              <a:t>Problem</a:t>
            </a:r>
            <a:r>
              <a:rPr lang="en-US" sz="2400" dirty="0"/>
              <a:t> </a:t>
            </a:r>
          </a:p>
          <a:p>
            <a:pPr marL="0" indent="0">
              <a:spcBef>
                <a:spcPts val="0"/>
              </a:spcBef>
              <a:spcAft>
                <a:spcPts val="1200"/>
              </a:spcAft>
              <a:buNone/>
              <a:tabLst>
                <a:tab pos="342900" algn="l"/>
              </a:tabLst>
            </a:pPr>
            <a:r>
              <a:rPr lang="en-US" sz="2400" dirty="0"/>
              <a:t>	Design and build a computer soccer game </a:t>
            </a:r>
            <a:endParaRPr lang="en-US" sz="2400" dirty="0">
              <a:solidFill>
                <a:srgbClr val="FF0000"/>
              </a:solidFill>
            </a:endParaRPr>
          </a:p>
          <a:p>
            <a:pPr>
              <a:spcBef>
                <a:spcPts val="0"/>
              </a:spcBef>
              <a:tabLst>
                <a:tab pos="342900" algn="l"/>
              </a:tabLst>
            </a:pPr>
            <a:r>
              <a:rPr lang="en-US" sz="2400" dirty="0">
                <a:solidFill>
                  <a:srgbClr val="FF0000"/>
                </a:solidFill>
              </a:rPr>
              <a:t>Object</a:t>
            </a:r>
            <a:r>
              <a:rPr lang="en-US" sz="2400" dirty="0"/>
              <a:t> </a:t>
            </a:r>
          </a:p>
          <a:p>
            <a:pPr marL="0" indent="0">
              <a:spcBef>
                <a:spcPts val="0"/>
              </a:spcBef>
              <a:spcAft>
                <a:spcPts val="1200"/>
              </a:spcAft>
              <a:buNone/>
              <a:tabLst>
                <a:tab pos="342900" algn="l"/>
              </a:tabLst>
            </a:pPr>
            <a:r>
              <a:rPr lang="en-US" dirty="0"/>
              <a:t>	Soccer player </a:t>
            </a:r>
            <a:endParaRPr lang="en-US" sz="2400" dirty="0">
              <a:solidFill>
                <a:srgbClr val="FF0000"/>
              </a:solidFill>
            </a:endParaRPr>
          </a:p>
          <a:p>
            <a:pPr>
              <a:spcBef>
                <a:spcPts val="0"/>
              </a:spcBef>
              <a:tabLst>
                <a:tab pos="342900" algn="l"/>
              </a:tabLst>
            </a:pPr>
            <a:r>
              <a:rPr lang="en-US" sz="2400" dirty="0">
                <a:solidFill>
                  <a:srgbClr val="FF0000"/>
                </a:solidFill>
              </a:rPr>
              <a:t>Characteristics</a:t>
            </a:r>
            <a:r>
              <a:rPr lang="en-US" sz="2400" dirty="0"/>
              <a:t> </a:t>
            </a:r>
          </a:p>
          <a:p>
            <a:pPr marL="0" indent="0">
              <a:spcBef>
                <a:spcPts val="0"/>
              </a:spcBef>
              <a:spcAft>
                <a:spcPts val="1200"/>
              </a:spcAft>
              <a:buNone/>
              <a:tabLst>
                <a:tab pos="342900" algn="l"/>
              </a:tabLst>
            </a:pPr>
            <a:r>
              <a:rPr lang="en-US" sz="2400" dirty="0"/>
              <a:t>	Position, height, weight, salary, number of goals </a:t>
            </a:r>
            <a:endParaRPr lang="en-US" sz="2400" dirty="0">
              <a:solidFill>
                <a:srgbClr val="FF0000"/>
              </a:solidFill>
            </a:endParaRPr>
          </a:p>
          <a:p>
            <a:pPr>
              <a:spcBef>
                <a:spcPts val="0"/>
              </a:spcBef>
              <a:tabLst>
                <a:tab pos="342900" algn="l"/>
              </a:tabLst>
            </a:pPr>
            <a:r>
              <a:rPr lang="en-US" sz="2400" dirty="0">
                <a:solidFill>
                  <a:srgbClr val="FF0000"/>
                </a:solidFill>
              </a:rPr>
              <a:t>Responsibilities</a:t>
            </a:r>
            <a:r>
              <a:rPr lang="en-US" sz="2400" dirty="0"/>
              <a:t> </a:t>
            </a:r>
          </a:p>
          <a:p>
            <a:pPr>
              <a:spcBef>
                <a:spcPts val="0"/>
              </a:spcBef>
              <a:buNone/>
              <a:tabLst>
                <a:tab pos="342900" algn="l"/>
              </a:tabLst>
            </a:pPr>
            <a:r>
              <a:rPr lang="en-US" sz="2400" dirty="0"/>
              <a:t>	Pass the ball, shoot, dash forward, dash backward, block player, etc. </a:t>
            </a:r>
          </a:p>
          <a:p>
            <a:endParaRPr lang="en-US" sz="2400" dirty="0"/>
          </a:p>
        </p:txBody>
      </p:sp>
      <p:pic>
        <p:nvPicPr>
          <p:cNvPr id="3" name="s10">
            <a:hlinkClick r:id="" action="ppaction://media"/>
            <a:extLst>
              <a:ext uri="{FF2B5EF4-FFF2-40B4-BE49-F238E27FC236}">
                <a16:creationId xmlns:a16="http://schemas.microsoft.com/office/drawing/2014/main" id="{5418EC01-C45E-4DAB-BA10-85090F467D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200819"/>
            <a:ext cx="406400" cy="406400"/>
          </a:xfrm>
          <a:prstGeom prst="rect">
            <a:avLst/>
          </a:prstGeom>
        </p:spPr>
      </p:pic>
    </p:spTree>
    <p:extLst>
      <p:ext uri="{BB962C8B-B14F-4D97-AF65-F5344CB8AC3E}">
        <p14:creationId xmlns:p14="http://schemas.microsoft.com/office/powerpoint/2010/main" val="2223268108"/>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Objects? </a:t>
            </a:r>
            <a:r>
              <a:rPr lang="en-SG" b="0" baseline="-25000" dirty="0"/>
              <a:t>/3...</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p:txBody>
          <a:bodyPr/>
          <a:lstStyle/>
          <a:p>
            <a:pPr marL="0" indent="0">
              <a:buNone/>
            </a:pPr>
            <a:r>
              <a:rPr lang="en-US" dirty="0"/>
              <a:t>Another example,</a:t>
            </a:r>
          </a:p>
          <a:p>
            <a:pPr marL="0" indent="0">
              <a:spcBef>
                <a:spcPts val="0"/>
              </a:spcBef>
              <a:buNone/>
            </a:pPr>
            <a:endParaRPr lang="en-US" sz="2000" i="1" dirty="0"/>
          </a:p>
          <a:p>
            <a:r>
              <a:rPr lang="en-US" sz="2400" dirty="0">
                <a:solidFill>
                  <a:srgbClr val="FF0000"/>
                </a:solidFill>
              </a:rPr>
              <a:t>Problem</a:t>
            </a:r>
            <a:r>
              <a:rPr lang="en-US" sz="2400" dirty="0"/>
              <a:t> Bike Sharing Application</a:t>
            </a:r>
          </a:p>
          <a:p>
            <a:pPr marL="342900" lvl="1" indent="0">
              <a:spcBef>
                <a:spcPts val="0"/>
              </a:spcBef>
              <a:spcAft>
                <a:spcPts val="1200"/>
              </a:spcAft>
              <a:buNone/>
            </a:pPr>
            <a:r>
              <a:rPr lang="en-US" i="1" dirty="0">
                <a:solidFill>
                  <a:srgbClr val="640064"/>
                </a:solidFill>
              </a:rPr>
              <a:t>Write a program that allow users to register a bike sharing portal. The user can locate nearby bikes, reserve a bike, unlock a bike and pay for the duration’s ride using credit points.</a:t>
            </a:r>
            <a:endParaRPr lang="en-US" sz="2400" dirty="0">
              <a:solidFill>
                <a:srgbClr val="FF0000"/>
              </a:solidFill>
            </a:endParaRPr>
          </a:p>
          <a:p>
            <a:pPr>
              <a:spcBef>
                <a:spcPts val="0"/>
              </a:spcBef>
              <a:spcAft>
                <a:spcPts val="1200"/>
              </a:spcAft>
            </a:pPr>
            <a:r>
              <a:rPr lang="en-US" sz="2400" dirty="0">
                <a:solidFill>
                  <a:srgbClr val="FF0000"/>
                </a:solidFill>
              </a:rPr>
              <a:t>Object/s</a:t>
            </a:r>
            <a:r>
              <a:rPr lang="en-US" sz="2400" dirty="0"/>
              <a:t> ???</a:t>
            </a:r>
            <a:endParaRPr lang="en-US" sz="2400" dirty="0">
              <a:solidFill>
                <a:srgbClr val="FF0000"/>
              </a:solidFill>
            </a:endParaRPr>
          </a:p>
          <a:p>
            <a:pPr>
              <a:spcBef>
                <a:spcPts val="0"/>
              </a:spcBef>
              <a:spcAft>
                <a:spcPts val="1200"/>
              </a:spcAft>
            </a:pPr>
            <a:r>
              <a:rPr lang="en-US" sz="2400" dirty="0">
                <a:solidFill>
                  <a:srgbClr val="FF0000"/>
                </a:solidFill>
              </a:rPr>
              <a:t>Characteristics</a:t>
            </a:r>
            <a:r>
              <a:rPr lang="en-US" sz="2400" dirty="0"/>
              <a:t> ???</a:t>
            </a:r>
            <a:endParaRPr lang="en-US" sz="2400" dirty="0">
              <a:solidFill>
                <a:srgbClr val="FF0000"/>
              </a:solidFill>
            </a:endParaRPr>
          </a:p>
          <a:p>
            <a:r>
              <a:rPr lang="en-US" sz="2400" dirty="0">
                <a:solidFill>
                  <a:srgbClr val="FF0000"/>
                </a:solidFill>
              </a:rPr>
              <a:t>Responsibilities</a:t>
            </a:r>
            <a:r>
              <a:rPr lang="en-US" sz="2400" dirty="0"/>
              <a:t> ???</a:t>
            </a:r>
          </a:p>
          <a:p>
            <a:endParaRPr lang="en-US" sz="2400" dirty="0"/>
          </a:p>
        </p:txBody>
      </p:sp>
      <p:pic>
        <p:nvPicPr>
          <p:cNvPr id="3" name="s11">
            <a:hlinkClick r:id="" action="ppaction://media"/>
            <a:extLst>
              <a:ext uri="{FF2B5EF4-FFF2-40B4-BE49-F238E27FC236}">
                <a16:creationId xmlns:a16="http://schemas.microsoft.com/office/drawing/2014/main" id="{4133774E-E61F-48A6-AA30-E8013AB540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77200" y="151114"/>
            <a:ext cx="406400" cy="406400"/>
          </a:xfrm>
          <a:prstGeom prst="rect">
            <a:avLst/>
          </a:prstGeom>
        </p:spPr>
      </p:pic>
      <p:pic>
        <p:nvPicPr>
          <p:cNvPr id="4" name="s11_2">
            <a:hlinkClick r:id="" action="ppaction://media"/>
            <a:extLst>
              <a:ext uri="{FF2B5EF4-FFF2-40B4-BE49-F238E27FC236}">
                <a16:creationId xmlns:a16="http://schemas.microsoft.com/office/drawing/2014/main" id="{6B5D3740-C303-4BE5-BDD4-41205F521D81}"/>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661400" y="167911"/>
            <a:ext cx="406400" cy="406400"/>
          </a:xfrm>
          <a:prstGeom prst="rect">
            <a:avLst/>
          </a:prstGeom>
        </p:spPr>
      </p:pic>
    </p:spTree>
    <p:extLst>
      <p:ext uri="{BB962C8B-B14F-4D97-AF65-F5344CB8AC3E}">
        <p14:creationId xmlns:p14="http://schemas.microsoft.com/office/powerpoint/2010/main" val="246267749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4A9F57-D47F-474A-9882-54E59DD08750}"/>
              </a:ext>
            </a:extLst>
          </p:cNvPr>
          <p:cNvSpPr>
            <a:spLocks noGrp="1"/>
          </p:cNvSpPr>
          <p:nvPr>
            <p:ph idx="1"/>
          </p:nvPr>
        </p:nvSpPr>
        <p:spPr>
          <a:xfrm>
            <a:off x="1905000" y="2590800"/>
            <a:ext cx="4914900" cy="762000"/>
          </a:xfrm>
        </p:spPr>
        <p:txBody>
          <a:bodyPr/>
          <a:lstStyle/>
          <a:p>
            <a:pPr marL="0" indent="0" algn="ctr">
              <a:buNone/>
            </a:pPr>
            <a:r>
              <a:rPr lang="en-SG" sz="3600" b="1" i="1" dirty="0">
                <a:solidFill>
                  <a:srgbClr val="FF0000"/>
                </a:solidFill>
              </a:rPr>
              <a:t>What are Classes?</a:t>
            </a:r>
          </a:p>
        </p:txBody>
      </p:sp>
      <p:pic>
        <p:nvPicPr>
          <p:cNvPr id="2" name="s12">
            <a:hlinkClick r:id="" action="ppaction://media"/>
            <a:extLst>
              <a:ext uri="{FF2B5EF4-FFF2-40B4-BE49-F238E27FC236}">
                <a16:creationId xmlns:a16="http://schemas.microsoft.com/office/drawing/2014/main" id="{C487C455-2CB3-4F1A-A2FE-795700254E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05800" y="228600"/>
            <a:ext cx="406400" cy="406400"/>
          </a:xfrm>
          <a:prstGeom prst="rect">
            <a:avLst/>
          </a:prstGeom>
        </p:spPr>
      </p:pic>
    </p:spTree>
    <p:extLst>
      <p:ext uri="{BB962C8B-B14F-4D97-AF65-F5344CB8AC3E}">
        <p14:creationId xmlns:p14="http://schemas.microsoft.com/office/powerpoint/2010/main" val="265445082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Classes? </a:t>
            </a:r>
            <a:r>
              <a:rPr lang="en-SG" b="0" baseline="-25000" dirty="0"/>
              <a:t>/1...</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884238"/>
            <a:ext cx="8991600" cy="4983162"/>
          </a:xfrm>
        </p:spPr>
        <p:txBody>
          <a:bodyPr/>
          <a:lstStyle/>
          <a:p>
            <a:pPr marL="0" indent="0">
              <a:buNone/>
            </a:pPr>
            <a:r>
              <a:rPr lang="en-US" dirty="0"/>
              <a:t>H</a:t>
            </a:r>
            <a:r>
              <a:rPr lang="en-US" i="1" dirty="0"/>
              <a:t>ave you seen a cookie-cutter?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a:t>
            </a:r>
            <a:r>
              <a:rPr lang="en-US" u="sng" dirty="0"/>
              <a:t>class</a:t>
            </a:r>
            <a:r>
              <a:rPr lang="en-US" dirty="0"/>
              <a:t> is like a “cookie-cutter”; it defines the shape of object</a:t>
            </a:r>
            <a:r>
              <a:rPr lang="en-US" b="1" dirty="0"/>
              <a:t>s</a:t>
            </a:r>
          </a:p>
          <a:p>
            <a:pPr marL="0" indent="0">
              <a:buNone/>
            </a:pPr>
            <a:r>
              <a:rPr lang="en-US" sz="2400" i="1" dirty="0">
                <a:solidFill>
                  <a:srgbClr val="FF0000"/>
                </a:solidFill>
              </a:rPr>
              <a:t>      How many cookies can you make with 1 cookie-cutter?</a:t>
            </a:r>
          </a:p>
          <a:p>
            <a:pPr marL="0" indent="0">
              <a:buNone/>
            </a:pPr>
            <a:r>
              <a:rPr lang="en-US" dirty="0"/>
              <a:t>Object</a:t>
            </a:r>
            <a:r>
              <a:rPr lang="en-US" b="1" dirty="0"/>
              <a:t>s</a:t>
            </a:r>
            <a:r>
              <a:rPr lang="en-US" dirty="0"/>
              <a:t> are like cookie</a:t>
            </a:r>
            <a:r>
              <a:rPr lang="en-US" b="1" dirty="0"/>
              <a:t>s</a:t>
            </a:r>
            <a:r>
              <a:rPr lang="en-US" dirty="0"/>
              <a:t>; they are </a:t>
            </a:r>
            <a:r>
              <a:rPr lang="en-US" b="1" dirty="0"/>
              <a:t>instances</a:t>
            </a:r>
            <a:r>
              <a:rPr lang="en-US" dirty="0"/>
              <a:t> of the class</a:t>
            </a:r>
          </a:p>
          <a:p>
            <a:pPr marL="0" indent="0">
              <a:buNone/>
            </a:pPr>
            <a:endParaRPr lang="en-US" sz="2000" i="1" dirty="0"/>
          </a:p>
        </p:txBody>
      </p:sp>
      <p:pic>
        <p:nvPicPr>
          <p:cNvPr id="1026" name="Picture 2" descr="Image result for cookie cutter">
            <a:extLst>
              <a:ext uri="{FF2B5EF4-FFF2-40B4-BE49-F238E27FC236}">
                <a16:creationId xmlns:a16="http://schemas.microsoft.com/office/drawing/2014/main" id="{43329598-8009-41A6-A992-CA725DE56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496659"/>
            <a:ext cx="219456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okie cutter">
            <a:extLst>
              <a:ext uri="{FF2B5EF4-FFF2-40B4-BE49-F238E27FC236}">
                <a16:creationId xmlns:a16="http://schemas.microsoft.com/office/drawing/2014/main" id="{74ECC133-28D1-4E7E-A14A-9C61009AFE8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1496659"/>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 name="s13">
            <a:hlinkClick r:id="" action="ppaction://media"/>
            <a:extLst>
              <a:ext uri="{FF2B5EF4-FFF2-40B4-BE49-F238E27FC236}">
                <a16:creationId xmlns:a16="http://schemas.microsoft.com/office/drawing/2014/main" id="{D059D07F-89CC-4662-B3E6-2B87992978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58200" y="200819"/>
            <a:ext cx="406400" cy="406400"/>
          </a:xfrm>
          <a:prstGeom prst="rect">
            <a:avLst/>
          </a:prstGeom>
        </p:spPr>
      </p:pic>
    </p:spTree>
    <p:extLst>
      <p:ext uri="{BB962C8B-B14F-4D97-AF65-F5344CB8AC3E}">
        <p14:creationId xmlns:p14="http://schemas.microsoft.com/office/powerpoint/2010/main" val="312635396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Classes? </a:t>
            </a:r>
            <a:r>
              <a:rPr lang="en-SG" b="0" baseline="-25000" dirty="0"/>
              <a:t>/2...</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884238"/>
            <a:ext cx="8991600" cy="4983162"/>
          </a:xfrm>
        </p:spPr>
        <p:txBody>
          <a:bodyPr/>
          <a:lstStyle/>
          <a:p>
            <a:pPr marL="0" indent="0">
              <a:spcBef>
                <a:spcPts val="0"/>
              </a:spcBef>
              <a:buNone/>
            </a:pPr>
            <a:r>
              <a:rPr lang="en-US" dirty="0"/>
              <a:t>Another example,</a:t>
            </a:r>
          </a:p>
          <a:p>
            <a:pPr marL="0" indent="0">
              <a:spcBef>
                <a:spcPts val="0"/>
              </a:spcBef>
              <a:buNone/>
            </a:pPr>
            <a:endParaRPr lang="en-US" sz="2000" i="1" dirty="0"/>
          </a:p>
          <a:p>
            <a:pPr>
              <a:spcBef>
                <a:spcPts val="0"/>
              </a:spcBef>
            </a:pPr>
            <a:r>
              <a:rPr lang="en-US" dirty="0"/>
              <a:t>Student (Class)</a:t>
            </a:r>
          </a:p>
          <a:p>
            <a:pPr>
              <a:spcBef>
                <a:spcPts val="0"/>
              </a:spcBef>
            </a:pPr>
            <a:endParaRPr lang="en-US" dirty="0"/>
          </a:p>
          <a:p>
            <a:pPr>
              <a:spcBef>
                <a:spcPts val="0"/>
              </a:spcBef>
            </a:pPr>
            <a:r>
              <a:rPr lang="en-US" dirty="0"/>
              <a:t>Peter, John &amp; Tom (Objects – instances of Student)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000" i="1" dirty="0"/>
          </a:p>
        </p:txBody>
      </p:sp>
      <p:pic>
        <p:nvPicPr>
          <p:cNvPr id="3" name="s14">
            <a:hlinkClick r:id="" action="ppaction://media"/>
            <a:extLst>
              <a:ext uri="{FF2B5EF4-FFF2-40B4-BE49-F238E27FC236}">
                <a16:creationId xmlns:a16="http://schemas.microsoft.com/office/drawing/2014/main" id="{72AC7E9E-CC62-4837-9EC0-2107E0B859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194881"/>
            <a:ext cx="406400" cy="406400"/>
          </a:xfrm>
          <a:prstGeom prst="rect">
            <a:avLst/>
          </a:prstGeom>
        </p:spPr>
      </p:pic>
    </p:spTree>
    <p:extLst>
      <p:ext uri="{BB962C8B-B14F-4D97-AF65-F5344CB8AC3E}">
        <p14:creationId xmlns:p14="http://schemas.microsoft.com/office/powerpoint/2010/main" val="161558313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Classes? </a:t>
            </a:r>
            <a:r>
              <a:rPr lang="en-SG" b="0" baseline="-25000" dirty="0"/>
              <a:t>/3...</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884238"/>
            <a:ext cx="8991600" cy="4983162"/>
          </a:xfrm>
        </p:spPr>
        <p:txBody>
          <a:bodyPr/>
          <a:lstStyle/>
          <a:p>
            <a:pPr marL="0" indent="0">
              <a:buNone/>
            </a:pPr>
            <a:r>
              <a:rPr lang="en-US" dirty="0"/>
              <a:t>Question:  </a:t>
            </a:r>
          </a:p>
          <a:p>
            <a:pPr marL="0" indent="0">
              <a:spcBef>
                <a:spcPts val="0"/>
              </a:spcBef>
              <a:buNone/>
            </a:pPr>
            <a:endParaRPr lang="en-US" sz="2000" dirty="0"/>
          </a:p>
          <a:p>
            <a:pPr marL="0" indent="0">
              <a:spcBef>
                <a:spcPts val="0"/>
              </a:spcBef>
              <a:buNone/>
            </a:pPr>
            <a:r>
              <a:rPr lang="en-US" dirty="0"/>
              <a:t>Tom wanted to create a </a:t>
            </a:r>
            <a:r>
              <a:rPr lang="en-US" b="1" dirty="0"/>
              <a:t>Student </a:t>
            </a:r>
            <a:r>
              <a:rPr lang="en-US" dirty="0"/>
              <a:t>Class in C#, what do you think he needs?  Discuss.</a:t>
            </a:r>
          </a:p>
          <a:p>
            <a:pPr marL="0" indent="0">
              <a:spcBef>
                <a:spcPts val="0"/>
              </a:spcBef>
              <a:buNone/>
            </a:pPr>
            <a:endParaRPr lang="en-US" dirty="0"/>
          </a:p>
          <a:p>
            <a:pPr marL="0" indent="0">
              <a:spcBef>
                <a:spcPts val="0"/>
              </a:spcBef>
              <a:buNone/>
            </a:pPr>
            <a:r>
              <a:rPr lang="en-US" sz="2400" i="1" dirty="0"/>
              <a:t>Well, a student usually has a Name, ID, etc.</a:t>
            </a:r>
          </a:p>
          <a:p>
            <a:pPr marL="0" indent="0">
              <a:spcBef>
                <a:spcPts val="0"/>
              </a:spcBef>
              <a:buNone/>
            </a:pPr>
            <a:endParaRPr lang="en-US" sz="2400" i="1" dirty="0"/>
          </a:p>
          <a:p>
            <a:pPr marL="0" indent="0">
              <a:spcBef>
                <a:spcPts val="0"/>
              </a:spcBef>
              <a:buNone/>
            </a:pPr>
            <a:r>
              <a:rPr lang="en-US" sz="2400" i="1" dirty="0"/>
              <a:t>What can this Student Class do?</a:t>
            </a:r>
          </a:p>
          <a:p>
            <a:pPr>
              <a:spcBef>
                <a:spcPts val="0"/>
              </a:spcBef>
              <a:buFontTx/>
              <a:buChar char="-"/>
            </a:pPr>
            <a:r>
              <a:rPr lang="en-US" sz="2400" i="1" dirty="0"/>
              <a:t>Allow a program to write a name</a:t>
            </a:r>
          </a:p>
          <a:p>
            <a:pPr>
              <a:spcBef>
                <a:spcPts val="0"/>
              </a:spcBef>
              <a:buFontTx/>
              <a:buChar char="-"/>
            </a:pPr>
            <a:r>
              <a:rPr lang="en-US" sz="2400" i="1" dirty="0"/>
              <a:t>Allow a program to read the name</a:t>
            </a:r>
          </a:p>
          <a:p>
            <a:pPr marL="0" indent="0">
              <a:spcBef>
                <a:spcPts val="0"/>
              </a:spcBef>
              <a:buNone/>
            </a:pPr>
            <a:endParaRPr lang="en-US" sz="2400" dirty="0"/>
          </a:p>
          <a:p>
            <a:pPr>
              <a:buFontTx/>
              <a:buChar char="-"/>
            </a:pPr>
            <a:endParaRPr lang="en-US" dirty="0"/>
          </a:p>
          <a:p>
            <a:endParaRPr lang="en-US" dirty="0"/>
          </a:p>
          <a:p>
            <a:pPr marL="0" indent="0">
              <a:buNone/>
            </a:pPr>
            <a:endParaRPr lang="en-US" dirty="0"/>
          </a:p>
          <a:p>
            <a:pPr marL="0" indent="0">
              <a:buNone/>
            </a:pPr>
            <a:endParaRPr lang="en-US" sz="2000" i="1" dirty="0"/>
          </a:p>
        </p:txBody>
      </p:sp>
      <p:pic>
        <p:nvPicPr>
          <p:cNvPr id="3" name="s15">
            <a:hlinkClick r:id="" action="ppaction://media"/>
            <a:extLst>
              <a:ext uri="{FF2B5EF4-FFF2-40B4-BE49-F238E27FC236}">
                <a16:creationId xmlns:a16="http://schemas.microsoft.com/office/drawing/2014/main" id="{CD53EEAA-E646-4389-819C-A82C064357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175419"/>
            <a:ext cx="406400" cy="406400"/>
          </a:xfrm>
          <a:prstGeom prst="rect">
            <a:avLst/>
          </a:prstGeom>
        </p:spPr>
      </p:pic>
    </p:spTree>
    <p:extLst>
      <p:ext uri="{BB962C8B-B14F-4D97-AF65-F5344CB8AC3E}">
        <p14:creationId xmlns:p14="http://schemas.microsoft.com/office/powerpoint/2010/main" val="44215245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Classes? </a:t>
            </a:r>
            <a:r>
              <a:rPr lang="en-SG" b="0" baseline="-25000" dirty="0"/>
              <a:t>/4...</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884238"/>
            <a:ext cx="8991600" cy="4983162"/>
          </a:xfrm>
        </p:spPr>
        <p:txBody>
          <a:bodyPr/>
          <a:lstStyle/>
          <a:p>
            <a:pPr marL="0" indent="0">
              <a:buNone/>
            </a:pPr>
            <a:r>
              <a:rPr lang="en-US" dirty="0"/>
              <a:t>Defining Class in C#,</a:t>
            </a:r>
          </a:p>
          <a:p>
            <a:pPr marL="857250" lvl="1" indent="-457200">
              <a:buAutoNum type="arabicPeriod"/>
            </a:pPr>
            <a:r>
              <a:rPr lang="en-US" dirty="0"/>
              <a:t>Name of a Class</a:t>
            </a:r>
          </a:p>
          <a:p>
            <a:pPr marL="857250" lvl="1" indent="-457200">
              <a:buAutoNum type="arabicPeriod"/>
            </a:pPr>
            <a:r>
              <a:rPr lang="en-US" dirty="0"/>
              <a:t>Field(s)</a:t>
            </a:r>
          </a:p>
          <a:p>
            <a:pPr marL="857250" lvl="1" indent="-457200">
              <a:buAutoNum type="arabicPeriod"/>
            </a:pPr>
            <a:r>
              <a:rPr lang="en-US" dirty="0"/>
              <a:t>Property or Properties</a:t>
            </a:r>
          </a:p>
          <a:p>
            <a:pPr marL="857250" lvl="1" indent="-457200">
              <a:buAutoNum type="arabicPeriod"/>
            </a:pPr>
            <a:endParaRPr lang="en-US" dirty="0"/>
          </a:p>
          <a:p>
            <a:pPr marL="857250" lvl="1" indent="-457200">
              <a:buAutoNum type="arabicPeriod"/>
            </a:pPr>
            <a:r>
              <a:rPr lang="en-US" dirty="0"/>
              <a:t>Constructor(s)</a:t>
            </a:r>
          </a:p>
          <a:p>
            <a:pPr marL="857250" lvl="1" indent="-457200">
              <a:buAutoNum type="arabicPeriod"/>
            </a:pPr>
            <a:r>
              <a:rPr lang="en-US" dirty="0"/>
              <a:t>Method(s)</a:t>
            </a:r>
          </a:p>
          <a:p>
            <a:endParaRPr lang="en-US" dirty="0"/>
          </a:p>
          <a:p>
            <a:pPr marL="0" indent="0">
              <a:buNone/>
            </a:pPr>
            <a:endParaRPr lang="en-US" dirty="0"/>
          </a:p>
          <a:p>
            <a:pPr marL="0" indent="0">
              <a:buNone/>
            </a:pPr>
            <a:endParaRPr lang="en-US" sz="2000" i="1" dirty="0"/>
          </a:p>
        </p:txBody>
      </p:sp>
      <p:sp>
        <p:nvSpPr>
          <p:cNvPr id="4" name="Rectangle 3">
            <a:extLst>
              <a:ext uri="{FF2B5EF4-FFF2-40B4-BE49-F238E27FC236}">
                <a16:creationId xmlns:a16="http://schemas.microsoft.com/office/drawing/2014/main" id="{9BB279BD-C561-4654-9A2C-2B626D42A9A5}"/>
              </a:ext>
            </a:extLst>
          </p:cNvPr>
          <p:cNvSpPr/>
          <p:nvPr/>
        </p:nvSpPr>
        <p:spPr>
          <a:xfrm>
            <a:off x="4572000" y="2090009"/>
            <a:ext cx="1710725" cy="369332"/>
          </a:xfrm>
          <a:prstGeom prst="rect">
            <a:avLst/>
          </a:prstGeom>
        </p:spPr>
        <p:txBody>
          <a:bodyPr wrap="none">
            <a:spAutoFit/>
          </a:bodyPr>
          <a:lstStyle/>
          <a:p>
            <a:r>
              <a:rPr lang="en-US" dirty="0">
                <a:solidFill>
                  <a:srgbClr val="FF0000"/>
                </a:solidFill>
              </a:rPr>
              <a:t>Characteristics</a:t>
            </a:r>
            <a:endParaRPr lang="en-SG" dirty="0"/>
          </a:p>
        </p:txBody>
      </p:sp>
      <p:sp>
        <p:nvSpPr>
          <p:cNvPr id="6" name="Right Brace 5">
            <a:extLst>
              <a:ext uri="{FF2B5EF4-FFF2-40B4-BE49-F238E27FC236}">
                <a16:creationId xmlns:a16="http://schemas.microsoft.com/office/drawing/2014/main" id="{A640A5FE-EE69-49EA-AA06-1C569AD18EA4}"/>
              </a:ext>
            </a:extLst>
          </p:cNvPr>
          <p:cNvSpPr/>
          <p:nvPr/>
        </p:nvSpPr>
        <p:spPr>
          <a:xfrm>
            <a:off x="4267200" y="1893675"/>
            <a:ext cx="304800" cy="7620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 name="Rectangle 6">
            <a:extLst>
              <a:ext uri="{FF2B5EF4-FFF2-40B4-BE49-F238E27FC236}">
                <a16:creationId xmlns:a16="http://schemas.microsoft.com/office/drawing/2014/main" id="{0B13DE7B-61CE-4BDB-BAA0-65FDFA2A0F9A}"/>
              </a:ext>
            </a:extLst>
          </p:cNvPr>
          <p:cNvSpPr/>
          <p:nvPr/>
        </p:nvSpPr>
        <p:spPr>
          <a:xfrm>
            <a:off x="3361754" y="3488384"/>
            <a:ext cx="1787669" cy="369332"/>
          </a:xfrm>
          <a:prstGeom prst="rect">
            <a:avLst/>
          </a:prstGeom>
        </p:spPr>
        <p:txBody>
          <a:bodyPr wrap="none">
            <a:spAutoFit/>
          </a:bodyPr>
          <a:lstStyle/>
          <a:p>
            <a:r>
              <a:rPr lang="en-US" dirty="0">
                <a:solidFill>
                  <a:srgbClr val="FF0000"/>
                </a:solidFill>
              </a:rPr>
              <a:t>Responsibilities</a:t>
            </a:r>
            <a:endParaRPr lang="en-SG" dirty="0"/>
          </a:p>
        </p:txBody>
      </p:sp>
      <p:sp>
        <p:nvSpPr>
          <p:cNvPr id="8" name="Right Brace 7">
            <a:extLst>
              <a:ext uri="{FF2B5EF4-FFF2-40B4-BE49-F238E27FC236}">
                <a16:creationId xmlns:a16="http://schemas.microsoft.com/office/drawing/2014/main" id="{73AEA71A-FBBE-4F41-9F93-A93E602486A7}"/>
              </a:ext>
            </a:extLst>
          </p:cNvPr>
          <p:cNvSpPr/>
          <p:nvPr/>
        </p:nvSpPr>
        <p:spPr>
          <a:xfrm>
            <a:off x="3048000" y="3292050"/>
            <a:ext cx="304800" cy="7620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pic>
        <p:nvPicPr>
          <p:cNvPr id="3" name="s16">
            <a:hlinkClick r:id="" action="ppaction://media"/>
            <a:extLst>
              <a:ext uri="{FF2B5EF4-FFF2-40B4-BE49-F238E27FC236}">
                <a16:creationId xmlns:a16="http://schemas.microsoft.com/office/drawing/2014/main" id="{3E3CDAA9-0515-454D-9B45-02C49BB222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200819"/>
            <a:ext cx="406400" cy="406400"/>
          </a:xfrm>
          <a:prstGeom prst="rect">
            <a:avLst/>
          </a:prstGeom>
        </p:spPr>
      </p:pic>
    </p:spTree>
    <p:extLst>
      <p:ext uri="{BB962C8B-B14F-4D97-AF65-F5344CB8AC3E}">
        <p14:creationId xmlns:p14="http://schemas.microsoft.com/office/powerpoint/2010/main" val="303790183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Classes? </a:t>
            </a:r>
            <a:r>
              <a:rPr lang="en-SG" b="0" baseline="-25000" dirty="0"/>
              <a:t>/5...</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884238"/>
            <a:ext cx="8991600" cy="4983162"/>
          </a:xfrm>
        </p:spPr>
        <p:txBody>
          <a:bodyPr/>
          <a:lstStyle/>
          <a:p>
            <a:pPr marL="0" indent="0">
              <a:buNone/>
            </a:pPr>
            <a:r>
              <a:rPr lang="en-US" dirty="0"/>
              <a:t>Defining Class in C#,</a:t>
            </a:r>
          </a:p>
          <a:p>
            <a:pPr marL="857250" lvl="1" indent="-457200">
              <a:buAutoNum type="arabicPeriod"/>
            </a:pPr>
            <a:r>
              <a:rPr lang="en-US" b="1" dirty="0"/>
              <a:t>Name of a Class</a:t>
            </a:r>
          </a:p>
          <a:p>
            <a:pPr marL="857250" lvl="1" indent="-457200">
              <a:buAutoNum type="arabicPeriod"/>
            </a:pPr>
            <a:r>
              <a:rPr lang="en-US" dirty="0">
                <a:solidFill>
                  <a:schemeClr val="bg1">
                    <a:lumMod val="65000"/>
                  </a:schemeClr>
                </a:solidFill>
              </a:rPr>
              <a:t>Fields</a:t>
            </a:r>
          </a:p>
          <a:p>
            <a:pPr marL="857250" lvl="1" indent="-457200">
              <a:buAutoNum type="arabicPeriod"/>
            </a:pPr>
            <a:r>
              <a:rPr lang="en-US" dirty="0">
                <a:solidFill>
                  <a:schemeClr val="bg1">
                    <a:lumMod val="65000"/>
                  </a:schemeClr>
                </a:solidFill>
              </a:rPr>
              <a:t>Property or Properties</a:t>
            </a:r>
          </a:p>
          <a:p>
            <a:pPr marL="857250" lvl="1" indent="-457200">
              <a:buAutoNum type="arabicPeriod"/>
            </a:pPr>
            <a:endParaRPr lang="en-US" dirty="0">
              <a:solidFill>
                <a:schemeClr val="bg1">
                  <a:lumMod val="65000"/>
                </a:schemeClr>
              </a:solidFill>
            </a:endParaRPr>
          </a:p>
          <a:p>
            <a:pPr marL="857250" lvl="1" indent="-457200">
              <a:buAutoNum type="arabicPeriod"/>
            </a:pPr>
            <a:r>
              <a:rPr lang="en-US" dirty="0">
                <a:solidFill>
                  <a:schemeClr val="bg1">
                    <a:lumMod val="65000"/>
                  </a:schemeClr>
                </a:solidFill>
              </a:rPr>
              <a:t>Constructor(s)</a:t>
            </a:r>
          </a:p>
          <a:p>
            <a:pPr marL="857250" lvl="1" indent="-457200">
              <a:buAutoNum type="arabicPeriod"/>
            </a:pPr>
            <a:r>
              <a:rPr lang="en-US" dirty="0">
                <a:solidFill>
                  <a:schemeClr val="bg1">
                    <a:lumMod val="65000"/>
                  </a:schemeClr>
                </a:solidFill>
              </a:rPr>
              <a:t>Method(s)</a:t>
            </a:r>
          </a:p>
          <a:p>
            <a:endParaRPr lang="en-US" dirty="0"/>
          </a:p>
          <a:p>
            <a:pPr marL="0" indent="0">
              <a:buNone/>
            </a:pPr>
            <a:endParaRPr lang="en-US" dirty="0"/>
          </a:p>
          <a:p>
            <a:pPr marL="0" indent="0">
              <a:buNone/>
            </a:pPr>
            <a:endParaRPr lang="en-US" sz="2000" i="1" dirty="0"/>
          </a:p>
        </p:txBody>
      </p:sp>
      <p:pic>
        <p:nvPicPr>
          <p:cNvPr id="9" name="Picture 8">
            <a:extLst>
              <a:ext uri="{FF2B5EF4-FFF2-40B4-BE49-F238E27FC236}">
                <a16:creationId xmlns:a16="http://schemas.microsoft.com/office/drawing/2014/main" id="{7413EFDE-1428-4498-8C57-5CF89B0587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200" y="1828800"/>
            <a:ext cx="4371702" cy="213360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568741F0-F856-4031-B2A5-E4AEDD5F1459}"/>
              </a:ext>
            </a:extLst>
          </p:cNvPr>
          <p:cNvSpPr txBox="1"/>
          <p:nvPr/>
        </p:nvSpPr>
        <p:spPr>
          <a:xfrm>
            <a:off x="4953000" y="1226720"/>
            <a:ext cx="1364476" cy="369332"/>
          </a:xfrm>
          <a:prstGeom prst="rect">
            <a:avLst/>
          </a:prstGeom>
          <a:noFill/>
        </p:spPr>
        <p:txBody>
          <a:bodyPr wrap="none" rtlCol="0">
            <a:spAutoFit/>
          </a:bodyPr>
          <a:lstStyle/>
          <a:p>
            <a:r>
              <a:rPr lang="en-SG" i="1" dirty="0"/>
              <a:t>Lower case</a:t>
            </a:r>
          </a:p>
        </p:txBody>
      </p:sp>
      <p:cxnSp>
        <p:nvCxnSpPr>
          <p:cNvPr id="11" name="Straight Arrow Connector 10">
            <a:extLst>
              <a:ext uri="{FF2B5EF4-FFF2-40B4-BE49-F238E27FC236}">
                <a16:creationId xmlns:a16="http://schemas.microsoft.com/office/drawing/2014/main" id="{B622AF7F-71C9-4098-8DFC-53F0851CB6B5}"/>
              </a:ext>
            </a:extLst>
          </p:cNvPr>
          <p:cNvCxnSpPr>
            <a:stCxn id="3" idx="1"/>
          </p:cNvCxnSpPr>
          <p:nvPr/>
        </p:nvCxnSpPr>
        <p:spPr>
          <a:xfrm flipH="1">
            <a:off x="4419600" y="1411386"/>
            <a:ext cx="533400" cy="4936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A35D5E8-5626-4D05-A7B5-073760A62B5F}"/>
              </a:ext>
            </a:extLst>
          </p:cNvPr>
          <p:cNvSpPr txBox="1"/>
          <p:nvPr/>
        </p:nvSpPr>
        <p:spPr>
          <a:xfrm>
            <a:off x="7042374" y="1226720"/>
            <a:ext cx="1326004" cy="369332"/>
          </a:xfrm>
          <a:prstGeom prst="rect">
            <a:avLst/>
          </a:prstGeom>
          <a:noFill/>
        </p:spPr>
        <p:txBody>
          <a:bodyPr wrap="none" rtlCol="0">
            <a:spAutoFit/>
          </a:bodyPr>
          <a:lstStyle/>
          <a:p>
            <a:r>
              <a:rPr lang="en-SG" i="1" dirty="0"/>
              <a:t>Capitalized</a:t>
            </a:r>
          </a:p>
        </p:txBody>
      </p:sp>
      <p:cxnSp>
        <p:nvCxnSpPr>
          <p:cNvPr id="13" name="Straight Arrow Connector 12">
            <a:extLst>
              <a:ext uri="{FF2B5EF4-FFF2-40B4-BE49-F238E27FC236}">
                <a16:creationId xmlns:a16="http://schemas.microsoft.com/office/drawing/2014/main" id="{64FA3E45-DB0F-4917-BD9D-84FA276F842E}"/>
              </a:ext>
            </a:extLst>
          </p:cNvPr>
          <p:cNvCxnSpPr>
            <a:cxnSpLocks/>
          </p:cNvCxnSpPr>
          <p:nvPr/>
        </p:nvCxnSpPr>
        <p:spPr>
          <a:xfrm flipH="1">
            <a:off x="6342952" y="1418808"/>
            <a:ext cx="753480" cy="594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s17">
            <a:hlinkClick r:id="" action="ppaction://media"/>
            <a:extLst>
              <a:ext uri="{FF2B5EF4-FFF2-40B4-BE49-F238E27FC236}">
                <a16:creationId xmlns:a16="http://schemas.microsoft.com/office/drawing/2014/main" id="{FC0522D0-F806-443A-982E-393C50F51F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35702" y="158264"/>
            <a:ext cx="406400" cy="406400"/>
          </a:xfrm>
          <a:prstGeom prst="rect">
            <a:avLst/>
          </a:prstGeom>
        </p:spPr>
      </p:pic>
    </p:spTree>
    <p:extLst>
      <p:ext uri="{BB962C8B-B14F-4D97-AF65-F5344CB8AC3E}">
        <p14:creationId xmlns:p14="http://schemas.microsoft.com/office/powerpoint/2010/main" val="3001027718"/>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884238"/>
            <a:ext cx="8839200" cy="4983162"/>
          </a:xfrm>
        </p:spPr>
        <p:txBody>
          <a:bodyPr/>
          <a:lstStyle/>
          <a:p>
            <a:pPr marL="0" indent="0">
              <a:buNone/>
            </a:pPr>
            <a:r>
              <a:rPr lang="en-US"/>
              <a:t>Defining </a:t>
            </a:r>
            <a:r>
              <a:rPr lang="en-US" dirty="0"/>
              <a:t>Class in C#,</a:t>
            </a:r>
            <a:endParaRPr lang="en-US" b="1" dirty="0"/>
          </a:p>
          <a:p>
            <a:pPr marL="857250" lvl="1" indent="-457200">
              <a:buAutoNum type="arabicPeriod"/>
            </a:pPr>
            <a:r>
              <a:rPr lang="en-US" b="1" dirty="0">
                <a:solidFill>
                  <a:schemeClr val="bg1">
                    <a:lumMod val="65000"/>
                  </a:schemeClr>
                </a:solidFill>
              </a:rPr>
              <a:t>Name of a Class</a:t>
            </a:r>
          </a:p>
          <a:p>
            <a:pPr marL="857250" lvl="1" indent="-457200">
              <a:buAutoNum type="arabicPeriod"/>
            </a:pPr>
            <a:r>
              <a:rPr lang="en-US" b="1">
                <a:solidFill>
                  <a:srgbClr val="640064"/>
                </a:solidFill>
              </a:rPr>
              <a:t>Field(s</a:t>
            </a:r>
            <a:r>
              <a:rPr lang="en-US" b="1" dirty="0">
                <a:solidFill>
                  <a:srgbClr val="640064"/>
                </a:solidFill>
              </a:rPr>
              <a:t>)</a:t>
            </a:r>
          </a:p>
          <a:p>
            <a:pPr marL="857250" lvl="1" indent="-457200">
              <a:buAutoNum type="arabicPeriod"/>
            </a:pPr>
            <a:r>
              <a:rPr lang="en-US" dirty="0">
                <a:solidFill>
                  <a:schemeClr val="bg1">
                    <a:lumMod val="65000"/>
                  </a:schemeClr>
                </a:solidFill>
              </a:rPr>
              <a:t>Property or Properties</a:t>
            </a:r>
          </a:p>
          <a:p>
            <a:pPr marL="857250" lvl="1" indent="-457200">
              <a:buAutoNum type="arabicPeriod"/>
            </a:pPr>
            <a:endParaRPr lang="en-US" dirty="0">
              <a:solidFill>
                <a:schemeClr val="bg1">
                  <a:lumMod val="65000"/>
                </a:schemeClr>
              </a:solidFill>
            </a:endParaRPr>
          </a:p>
          <a:p>
            <a:pPr marL="857250" lvl="1" indent="-457200">
              <a:buAutoNum type="arabicPeriod"/>
            </a:pPr>
            <a:r>
              <a:rPr lang="en-US" dirty="0">
                <a:solidFill>
                  <a:schemeClr val="bg1">
                    <a:lumMod val="65000"/>
                  </a:schemeClr>
                </a:solidFill>
              </a:rPr>
              <a:t>Constructor(s)</a:t>
            </a:r>
          </a:p>
          <a:p>
            <a:pPr marL="857250" lvl="1" indent="-457200">
              <a:buAutoNum type="arabicPeriod"/>
            </a:pPr>
            <a:r>
              <a:rPr lang="en-US" dirty="0">
                <a:solidFill>
                  <a:schemeClr val="bg1">
                    <a:lumMod val="65000"/>
                  </a:schemeClr>
                </a:solidFill>
              </a:rPr>
              <a:t>Method(s)</a:t>
            </a:r>
          </a:p>
          <a:p>
            <a:endParaRPr lang="en-US" dirty="0"/>
          </a:p>
          <a:p>
            <a:pPr marL="0" indent="0">
              <a:buNone/>
            </a:pPr>
            <a:endParaRPr lang="en-US" dirty="0"/>
          </a:p>
          <a:p>
            <a:pPr marL="0" indent="0">
              <a:buNone/>
            </a:pPr>
            <a:endParaRPr lang="en-US" sz="2000" i="1" dirty="0"/>
          </a:p>
          <a:p>
            <a:pPr marL="0" indent="0">
              <a:buNone/>
            </a:pPr>
            <a:r>
              <a:rPr lang="en-US" sz="2000" i="1" dirty="0"/>
              <a:t>Note: ignore encapsulation as we’ll cover this in the next lecture.</a:t>
            </a:r>
          </a:p>
        </p:txBody>
      </p:sp>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Classes? </a:t>
            </a:r>
            <a:r>
              <a:rPr lang="en-SG" b="0" baseline="-25000" dirty="0"/>
              <a:t>/6...</a:t>
            </a:r>
          </a:p>
        </p:txBody>
      </p:sp>
      <p:sp>
        <p:nvSpPr>
          <p:cNvPr id="10" name="TextBox 9">
            <a:extLst>
              <a:ext uri="{FF2B5EF4-FFF2-40B4-BE49-F238E27FC236}">
                <a16:creationId xmlns:a16="http://schemas.microsoft.com/office/drawing/2014/main" id="{2925FCA0-9EAA-4F32-952C-8223CD7089FE}"/>
              </a:ext>
            </a:extLst>
          </p:cNvPr>
          <p:cNvSpPr txBox="1"/>
          <p:nvPr/>
        </p:nvSpPr>
        <p:spPr>
          <a:xfrm>
            <a:off x="4114800" y="4195858"/>
            <a:ext cx="3732625" cy="646331"/>
          </a:xfrm>
          <a:prstGeom prst="rect">
            <a:avLst/>
          </a:prstGeom>
          <a:noFill/>
        </p:spPr>
        <p:txBody>
          <a:bodyPr wrap="none" rtlCol="0">
            <a:spAutoFit/>
          </a:bodyPr>
          <a:lstStyle/>
          <a:p>
            <a:r>
              <a:rPr lang="en-SG" i="1" dirty="0"/>
              <a:t>Type: e.g. int, bool, double &amp; string</a:t>
            </a:r>
          </a:p>
          <a:p>
            <a:r>
              <a:rPr lang="en-SG" i="1" dirty="0"/>
              <a:t>(lowercase)</a:t>
            </a:r>
          </a:p>
        </p:txBody>
      </p:sp>
      <p:pic>
        <p:nvPicPr>
          <p:cNvPr id="7" name="Picture 6"/>
          <p:cNvPicPr>
            <a:picLocks noChangeAspect="1"/>
          </p:cNvPicPr>
          <p:nvPr/>
        </p:nvPicPr>
        <p:blipFill>
          <a:blip r:embed="rId5"/>
          <a:stretch>
            <a:fillRect/>
          </a:stretch>
        </p:blipFill>
        <p:spPr>
          <a:xfrm>
            <a:off x="4343400" y="1905000"/>
            <a:ext cx="4040287" cy="1931174"/>
          </a:xfrm>
          <a:prstGeom prst="rect">
            <a:avLst/>
          </a:prstGeom>
        </p:spPr>
      </p:pic>
      <p:cxnSp>
        <p:nvCxnSpPr>
          <p:cNvPr id="14" name="Straight Arrow Connector 13">
            <a:extLst>
              <a:ext uri="{FF2B5EF4-FFF2-40B4-BE49-F238E27FC236}">
                <a16:creationId xmlns:a16="http://schemas.microsoft.com/office/drawing/2014/main" id="{340C1216-4B85-405F-821E-2411D5D225E1}"/>
              </a:ext>
            </a:extLst>
          </p:cNvPr>
          <p:cNvCxnSpPr>
            <a:cxnSpLocks/>
          </p:cNvCxnSpPr>
          <p:nvPr/>
        </p:nvCxnSpPr>
        <p:spPr>
          <a:xfrm flipV="1">
            <a:off x="4648200" y="3048000"/>
            <a:ext cx="1332912" cy="1147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s18">
            <a:hlinkClick r:id="" action="ppaction://media"/>
            <a:extLst>
              <a:ext uri="{FF2B5EF4-FFF2-40B4-BE49-F238E27FC236}">
                <a16:creationId xmlns:a16="http://schemas.microsoft.com/office/drawing/2014/main" id="{675038F2-33D6-4E49-A169-ED2E5E6FA0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3687" y="175419"/>
            <a:ext cx="406400" cy="406400"/>
          </a:xfrm>
          <a:prstGeom prst="rect">
            <a:avLst/>
          </a:prstGeom>
        </p:spPr>
      </p:pic>
    </p:spTree>
    <p:extLst>
      <p:ext uri="{BB962C8B-B14F-4D97-AF65-F5344CB8AC3E}">
        <p14:creationId xmlns:p14="http://schemas.microsoft.com/office/powerpoint/2010/main" val="10352418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Classes? </a:t>
            </a:r>
            <a:r>
              <a:rPr lang="en-SG" b="0" baseline="-25000" dirty="0"/>
              <a:t>/7...</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884238"/>
            <a:ext cx="8991600" cy="4983162"/>
          </a:xfrm>
        </p:spPr>
        <p:txBody>
          <a:bodyPr/>
          <a:lstStyle/>
          <a:p>
            <a:pPr marL="0" indent="0">
              <a:buNone/>
            </a:pPr>
            <a:r>
              <a:rPr lang="en-US" dirty="0"/>
              <a:t>Defining Class in C#,</a:t>
            </a:r>
          </a:p>
          <a:p>
            <a:pPr marL="857250" lvl="1" indent="-457200">
              <a:buAutoNum type="arabicPeriod"/>
            </a:pPr>
            <a:r>
              <a:rPr lang="en-US" dirty="0">
                <a:solidFill>
                  <a:schemeClr val="bg1">
                    <a:lumMod val="65000"/>
                  </a:schemeClr>
                </a:solidFill>
              </a:rPr>
              <a:t>Name of a Class</a:t>
            </a:r>
          </a:p>
          <a:p>
            <a:pPr marL="857250" lvl="1" indent="-457200">
              <a:buAutoNum type="arabicPeriod"/>
            </a:pPr>
            <a:r>
              <a:rPr lang="en-US" dirty="0">
                <a:solidFill>
                  <a:schemeClr val="bg1">
                    <a:lumMod val="65000"/>
                  </a:schemeClr>
                </a:solidFill>
              </a:rPr>
              <a:t>Fields</a:t>
            </a:r>
          </a:p>
          <a:p>
            <a:pPr marL="857250" lvl="1" indent="-457200">
              <a:buAutoNum type="arabicPeriod"/>
            </a:pPr>
            <a:r>
              <a:rPr lang="en-US" b="1" dirty="0"/>
              <a:t>Property or Properties</a:t>
            </a:r>
          </a:p>
          <a:p>
            <a:pPr marL="857250" lvl="1" indent="-457200">
              <a:buAutoNum type="arabicPeriod"/>
            </a:pPr>
            <a:endParaRPr lang="en-US" dirty="0"/>
          </a:p>
          <a:p>
            <a:pPr marL="857250" lvl="1" indent="-457200">
              <a:buAutoNum type="arabicPeriod"/>
            </a:pPr>
            <a:r>
              <a:rPr lang="en-US" dirty="0">
                <a:solidFill>
                  <a:schemeClr val="bg1">
                    <a:lumMod val="65000"/>
                  </a:schemeClr>
                </a:solidFill>
              </a:rPr>
              <a:t>Constructor(s)</a:t>
            </a:r>
          </a:p>
          <a:p>
            <a:pPr marL="857250" lvl="1" indent="-457200">
              <a:buAutoNum type="arabicPeriod"/>
            </a:pPr>
            <a:r>
              <a:rPr lang="en-US" dirty="0">
                <a:solidFill>
                  <a:schemeClr val="bg1">
                    <a:lumMod val="65000"/>
                  </a:schemeClr>
                </a:solidFill>
              </a:rPr>
              <a:t>Method(s)</a:t>
            </a:r>
          </a:p>
          <a:p>
            <a:endParaRPr lang="en-US" dirty="0"/>
          </a:p>
          <a:p>
            <a:pPr marL="0" indent="0">
              <a:buNone/>
            </a:pPr>
            <a:endParaRPr lang="en-US" dirty="0"/>
          </a:p>
          <a:p>
            <a:pPr marL="0" indent="0">
              <a:buNone/>
            </a:pPr>
            <a:endParaRPr lang="en-US" sz="2000" i="1" dirty="0"/>
          </a:p>
        </p:txBody>
      </p:sp>
      <p:sp>
        <p:nvSpPr>
          <p:cNvPr id="3" name="Rectangle 2">
            <a:extLst>
              <a:ext uri="{FF2B5EF4-FFF2-40B4-BE49-F238E27FC236}">
                <a16:creationId xmlns:a16="http://schemas.microsoft.com/office/drawing/2014/main" id="{58436C1A-EBD7-480B-BEA2-2DC96980A4AD}"/>
              </a:ext>
            </a:extLst>
          </p:cNvPr>
          <p:cNvSpPr/>
          <p:nvPr/>
        </p:nvSpPr>
        <p:spPr>
          <a:xfrm>
            <a:off x="381000" y="4648200"/>
            <a:ext cx="7467600" cy="369332"/>
          </a:xfrm>
          <a:prstGeom prst="rect">
            <a:avLst/>
          </a:prstGeom>
        </p:spPr>
        <p:txBody>
          <a:bodyPr wrap="square">
            <a:spAutoFit/>
          </a:bodyPr>
          <a:lstStyle/>
          <a:p>
            <a:pPr marL="0" indent="0">
              <a:buNone/>
            </a:pPr>
            <a:r>
              <a:rPr lang="en-US" i="1" dirty="0"/>
              <a:t>Note: ignore encapsulation as we’ll cover this in the next lecture.</a:t>
            </a:r>
          </a:p>
        </p:txBody>
      </p:sp>
      <p:sp>
        <p:nvSpPr>
          <p:cNvPr id="9" name="TextBox 8">
            <a:extLst>
              <a:ext uri="{FF2B5EF4-FFF2-40B4-BE49-F238E27FC236}">
                <a16:creationId xmlns:a16="http://schemas.microsoft.com/office/drawing/2014/main" id="{66029658-62B3-4F1D-A18F-3B0FF779BC35}"/>
              </a:ext>
            </a:extLst>
          </p:cNvPr>
          <p:cNvSpPr txBox="1"/>
          <p:nvPr/>
        </p:nvSpPr>
        <p:spPr>
          <a:xfrm>
            <a:off x="4630225" y="1406604"/>
            <a:ext cx="3200400" cy="923330"/>
          </a:xfrm>
          <a:prstGeom prst="rect">
            <a:avLst/>
          </a:prstGeom>
          <a:noFill/>
        </p:spPr>
        <p:txBody>
          <a:bodyPr wrap="square" rtlCol="0">
            <a:spAutoFit/>
          </a:bodyPr>
          <a:lstStyle/>
          <a:p>
            <a:r>
              <a:rPr lang="en-SG"/>
              <a:t>Property is used to read/write </a:t>
            </a:r>
            <a:r>
              <a:rPr lang="en-SG" dirty="0"/>
              <a:t>information into the </a:t>
            </a:r>
            <a:r>
              <a:rPr lang="en-SG"/>
              <a:t>various fields.</a:t>
            </a:r>
            <a:endParaRPr lang="en-SG" dirty="0"/>
          </a:p>
        </p:txBody>
      </p:sp>
      <p:pic>
        <p:nvPicPr>
          <p:cNvPr id="7" name="Picture 6"/>
          <p:cNvPicPr>
            <a:picLocks noChangeAspect="1"/>
          </p:cNvPicPr>
          <p:nvPr/>
        </p:nvPicPr>
        <p:blipFill>
          <a:blip r:embed="rId5"/>
          <a:stretch>
            <a:fillRect/>
          </a:stretch>
        </p:blipFill>
        <p:spPr>
          <a:xfrm>
            <a:off x="4648200" y="2514600"/>
            <a:ext cx="4038600" cy="1809750"/>
          </a:xfrm>
          <a:prstGeom prst="rect">
            <a:avLst/>
          </a:prstGeom>
        </p:spPr>
      </p:pic>
      <p:cxnSp>
        <p:nvCxnSpPr>
          <p:cNvPr id="10" name="Straight Arrow Connector 9">
            <a:extLst>
              <a:ext uri="{FF2B5EF4-FFF2-40B4-BE49-F238E27FC236}">
                <a16:creationId xmlns:a16="http://schemas.microsoft.com/office/drawing/2014/main" id="{9F876AEF-CB22-4E97-A2B4-87955B27A252}"/>
              </a:ext>
            </a:extLst>
          </p:cNvPr>
          <p:cNvCxnSpPr>
            <a:cxnSpLocks/>
            <a:stCxn id="11" idx="3"/>
          </p:cNvCxnSpPr>
          <p:nvPr/>
        </p:nvCxnSpPr>
        <p:spPr>
          <a:xfrm flipV="1">
            <a:off x="4531794" y="2645547"/>
            <a:ext cx="1869006" cy="4232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09F259-68C9-4F9E-AB80-315EE28E4C78}"/>
              </a:ext>
            </a:extLst>
          </p:cNvPr>
          <p:cNvSpPr txBox="1"/>
          <p:nvPr/>
        </p:nvSpPr>
        <p:spPr>
          <a:xfrm>
            <a:off x="3308382" y="2884172"/>
            <a:ext cx="1223412" cy="369332"/>
          </a:xfrm>
          <a:prstGeom prst="rect">
            <a:avLst/>
          </a:prstGeom>
          <a:noFill/>
        </p:spPr>
        <p:txBody>
          <a:bodyPr wrap="none" rtlCol="0">
            <a:spAutoFit/>
          </a:bodyPr>
          <a:lstStyle/>
          <a:p>
            <a:r>
              <a:rPr lang="en-SG" i="1" dirty="0"/>
              <a:t>lowercase</a:t>
            </a:r>
          </a:p>
        </p:txBody>
      </p:sp>
      <p:cxnSp>
        <p:nvCxnSpPr>
          <p:cNvPr id="13" name="Straight Arrow Connector 12">
            <a:extLst>
              <a:ext uri="{FF2B5EF4-FFF2-40B4-BE49-F238E27FC236}">
                <a16:creationId xmlns:a16="http://schemas.microsoft.com/office/drawing/2014/main" id="{9F876AEF-CB22-4E97-A2B4-87955B27A252}"/>
              </a:ext>
            </a:extLst>
          </p:cNvPr>
          <p:cNvCxnSpPr>
            <a:cxnSpLocks/>
          </p:cNvCxnSpPr>
          <p:nvPr/>
        </p:nvCxnSpPr>
        <p:spPr>
          <a:xfrm flipV="1">
            <a:off x="4630225" y="3136108"/>
            <a:ext cx="1618175" cy="4499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A09F259-68C9-4F9E-AB80-315EE28E4C78}"/>
              </a:ext>
            </a:extLst>
          </p:cNvPr>
          <p:cNvSpPr txBox="1"/>
          <p:nvPr/>
        </p:nvSpPr>
        <p:spPr>
          <a:xfrm>
            <a:off x="3277675" y="3401439"/>
            <a:ext cx="1261884" cy="369332"/>
          </a:xfrm>
          <a:prstGeom prst="rect">
            <a:avLst/>
          </a:prstGeom>
          <a:noFill/>
        </p:spPr>
        <p:txBody>
          <a:bodyPr wrap="none" rtlCol="0">
            <a:spAutoFit/>
          </a:bodyPr>
          <a:lstStyle/>
          <a:p>
            <a:r>
              <a:rPr lang="en-SG" i="1"/>
              <a:t>uppercase</a:t>
            </a:r>
            <a:endParaRPr lang="en-SG" i="1" dirty="0"/>
          </a:p>
        </p:txBody>
      </p:sp>
      <p:pic>
        <p:nvPicPr>
          <p:cNvPr id="4" name="s19">
            <a:hlinkClick r:id="" action="ppaction://media"/>
            <a:extLst>
              <a:ext uri="{FF2B5EF4-FFF2-40B4-BE49-F238E27FC236}">
                <a16:creationId xmlns:a16="http://schemas.microsoft.com/office/drawing/2014/main" id="{94D7CCAE-972D-41D8-8B23-779E8897AC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46705" y="200819"/>
            <a:ext cx="406400" cy="406400"/>
          </a:xfrm>
          <a:prstGeom prst="rect">
            <a:avLst/>
          </a:prstGeom>
        </p:spPr>
      </p:pic>
    </p:spTree>
    <p:extLst>
      <p:ext uri="{BB962C8B-B14F-4D97-AF65-F5344CB8AC3E}">
        <p14:creationId xmlns:p14="http://schemas.microsoft.com/office/powerpoint/2010/main" val="373789337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dirty="0"/>
              <a:t>At the end of this lecture, you will be able to :</a:t>
            </a:r>
          </a:p>
          <a:p>
            <a:pPr marL="0" indent="0">
              <a:buNone/>
            </a:pPr>
            <a:endParaRPr lang="en-US" dirty="0"/>
          </a:p>
          <a:p>
            <a:r>
              <a:rPr lang="en-US" sz="2400" dirty="0"/>
              <a:t>Discuss </a:t>
            </a:r>
            <a:r>
              <a:rPr lang="en-US" sz="2400" b="1" u="sng" dirty="0"/>
              <a:t>Object-Oriented</a:t>
            </a:r>
            <a:r>
              <a:rPr lang="en-US" sz="2400" dirty="0"/>
              <a:t> approach to programming</a:t>
            </a:r>
          </a:p>
          <a:p>
            <a:pPr lvl="1"/>
            <a:r>
              <a:rPr lang="en-US" sz="2000" dirty="0"/>
              <a:t>Explain what is an </a:t>
            </a:r>
            <a:r>
              <a:rPr lang="en-US" sz="2000" b="1" u="sng" dirty="0">
                <a:solidFill>
                  <a:srgbClr val="0000FF"/>
                </a:solidFill>
              </a:rPr>
              <a:t>Object</a:t>
            </a:r>
          </a:p>
          <a:p>
            <a:pPr lvl="1"/>
            <a:r>
              <a:rPr lang="en-US" sz="2000" dirty="0"/>
              <a:t>Explain what is a </a:t>
            </a:r>
            <a:r>
              <a:rPr lang="en-US" sz="2000" b="1" u="sng" dirty="0">
                <a:solidFill>
                  <a:srgbClr val="0000FF"/>
                </a:solidFill>
              </a:rPr>
              <a:t>Class</a:t>
            </a:r>
          </a:p>
          <a:p>
            <a:pPr marL="457200" lvl="1" indent="0">
              <a:buNone/>
            </a:pPr>
            <a:endParaRPr lang="en-US" sz="2000" b="1" u="sng" dirty="0"/>
          </a:p>
          <a:p>
            <a:r>
              <a:rPr lang="en-US" sz="2400" dirty="0"/>
              <a:t>Create an </a:t>
            </a:r>
            <a:r>
              <a:rPr lang="en-US" sz="2400" b="1" u="sng" dirty="0"/>
              <a:t>Object</a:t>
            </a:r>
            <a:r>
              <a:rPr lang="en-US" sz="2400" dirty="0"/>
              <a:t> from a </a:t>
            </a:r>
            <a:r>
              <a:rPr lang="en-US" sz="2400" b="1" u="sng" dirty="0"/>
              <a:t>Class</a:t>
            </a:r>
            <a:r>
              <a:rPr lang="en-US" sz="2400" dirty="0"/>
              <a:t> </a:t>
            </a:r>
          </a:p>
          <a:p>
            <a:pPr lvl="1"/>
            <a:r>
              <a:rPr lang="en-US" altLang="en-US" sz="2000" b="1" u="sng" dirty="0">
                <a:solidFill>
                  <a:srgbClr val="0000FF"/>
                </a:solidFill>
              </a:rPr>
              <a:t>Interpret</a:t>
            </a:r>
            <a:r>
              <a:rPr lang="en-US" altLang="en-US" sz="2000" dirty="0">
                <a:solidFill>
                  <a:srgbClr val="0000FF"/>
                </a:solidFill>
              </a:rPr>
              <a:t> a simple Class Diagram</a:t>
            </a:r>
          </a:p>
          <a:p>
            <a:pPr lvl="1"/>
            <a:r>
              <a:rPr lang="en-US" sz="2000" b="1" u="sng" dirty="0">
                <a:solidFill>
                  <a:srgbClr val="0000FF"/>
                </a:solidFill>
              </a:rPr>
              <a:t>Access</a:t>
            </a:r>
            <a:r>
              <a:rPr lang="en-US" sz="2000" dirty="0">
                <a:solidFill>
                  <a:srgbClr val="0000FF"/>
                </a:solidFill>
              </a:rPr>
              <a:t> data and methods</a:t>
            </a:r>
            <a:endParaRPr lang="en-US" dirty="0">
              <a:solidFill>
                <a:srgbClr val="0000FF"/>
              </a:solidFill>
            </a:endParaRPr>
          </a:p>
        </p:txBody>
      </p:sp>
      <p:pic>
        <p:nvPicPr>
          <p:cNvPr id="5" name="s02">
            <a:hlinkClick r:id="" action="ppaction://media"/>
            <a:extLst>
              <a:ext uri="{FF2B5EF4-FFF2-40B4-BE49-F238E27FC236}">
                <a16:creationId xmlns:a16="http://schemas.microsoft.com/office/drawing/2014/main" id="{F90F93B0-B329-4879-B186-E6837936AC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05800" y="175419"/>
            <a:ext cx="406400" cy="406400"/>
          </a:xfrm>
          <a:prstGeom prst="rect">
            <a:avLst/>
          </a:prstGeom>
        </p:spPr>
      </p:pic>
    </p:spTree>
    <p:extLst>
      <p:ext uri="{BB962C8B-B14F-4D97-AF65-F5344CB8AC3E}">
        <p14:creationId xmlns:p14="http://schemas.microsoft.com/office/powerpoint/2010/main" val="297933446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Classes? </a:t>
            </a:r>
            <a:r>
              <a:rPr lang="en-SG" b="0" baseline="-25000" dirty="0"/>
              <a:t>/8…</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884238"/>
            <a:ext cx="8991600" cy="4983162"/>
          </a:xfrm>
        </p:spPr>
        <p:txBody>
          <a:bodyPr/>
          <a:lstStyle/>
          <a:p>
            <a:pPr marL="0" indent="0">
              <a:buNone/>
            </a:pPr>
            <a:r>
              <a:rPr lang="en-US" dirty="0"/>
              <a:t>Defining Class in C#,</a:t>
            </a:r>
          </a:p>
          <a:p>
            <a:pPr marL="857250" lvl="1" indent="-457200">
              <a:buAutoNum type="arabicPeriod"/>
            </a:pPr>
            <a:r>
              <a:rPr lang="en-US" dirty="0">
                <a:solidFill>
                  <a:schemeClr val="bg1">
                    <a:lumMod val="65000"/>
                  </a:schemeClr>
                </a:solidFill>
              </a:rPr>
              <a:t>Name of a Class</a:t>
            </a:r>
          </a:p>
          <a:p>
            <a:pPr marL="857250" lvl="1" indent="-457200">
              <a:buAutoNum type="arabicPeriod"/>
            </a:pPr>
            <a:r>
              <a:rPr lang="en-US" dirty="0">
                <a:solidFill>
                  <a:schemeClr val="bg1">
                    <a:lumMod val="65000"/>
                  </a:schemeClr>
                </a:solidFill>
              </a:rPr>
              <a:t>Field(s)</a:t>
            </a:r>
          </a:p>
          <a:p>
            <a:pPr marL="857250" lvl="1" indent="-457200">
              <a:buAutoNum type="arabicPeriod"/>
            </a:pPr>
            <a:r>
              <a:rPr lang="en-US" dirty="0">
                <a:solidFill>
                  <a:schemeClr val="bg1">
                    <a:lumMod val="65000"/>
                  </a:schemeClr>
                </a:solidFill>
              </a:rPr>
              <a:t>Property or Properties</a:t>
            </a:r>
          </a:p>
          <a:p>
            <a:pPr marL="857250" lvl="1" indent="-457200">
              <a:buAutoNum type="arabicPeriod"/>
            </a:pPr>
            <a:endParaRPr lang="en-US" dirty="0"/>
          </a:p>
          <a:p>
            <a:pPr marL="857250" lvl="1" indent="-457200">
              <a:buAutoNum type="arabicPeriod"/>
            </a:pPr>
            <a:r>
              <a:rPr lang="en-US" b="1" dirty="0"/>
              <a:t>Constructor(s)</a:t>
            </a:r>
          </a:p>
          <a:p>
            <a:pPr marL="857250" lvl="1" indent="-457200">
              <a:buAutoNum type="arabicPeriod"/>
            </a:pPr>
            <a:r>
              <a:rPr lang="en-US" dirty="0">
                <a:solidFill>
                  <a:schemeClr val="bg1">
                    <a:lumMod val="65000"/>
                  </a:schemeClr>
                </a:solidFill>
              </a:rPr>
              <a:t>Method(s)</a:t>
            </a:r>
          </a:p>
          <a:p>
            <a:endParaRPr lang="en-US" dirty="0"/>
          </a:p>
          <a:p>
            <a:pPr marL="0" indent="0">
              <a:buNone/>
            </a:pPr>
            <a:endParaRPr lang="en-US" dirty="0"/>
          </a:p>
          <a:p>
            <a:pPr marL="0" indent="0">
              <a:buNone/>
            </a:pPr>
            <a:endParaRPr lang="en-US" sz="2000" i="1" dirty="0"/>
          </a:p>
        </p:txBody>
      </p:sp>
      <p:sp>
        <p:nvSpPr>
          <p:cNvPr id="9" name="TextBox 8">
            <a:extLst>
              <a:ext uri="{FF2B5EF4-FFF2-40B4-BE49-F238E27FC236}">
                <a16:creationId xmlns:a16="http://schemas.microsoft.com/office/drawing/2014/main" id="{FA09F259-68C9-4F9E-AB80-315EE28E4C78}"/>
              </a:ext>
            </a:extLst>
          </p:cNvPr>
          <p:cNvSpPr txBox="1"/>
          <p:nvPr/>
        </p:nvSpPr>
        <p:spPr>
          <a:xfrm>
            <a:off x="2667000" y="4989792"/>
            <a:ext cx="1223412" cy="369332"/>
          </a:xfrm>
          <a:prstGeom prst="rect">
            <a:avLst/>
          </a:prstGeom>
          <a:noFill/>
        </p:spPr>
        <p:txBody>
          <a:bodyPr wrap="none" rtlCol="0">
            <a:spAutoFit/>
          </a:bodyPr>
          <a:lstStyle/>
          <a:p>
            <a:r>
              <a:rPr lang="en-SG" i="1" dirty="0"/>
              <a:t>lowercase</a:t>
            </a:r>
          </a:p>
        </p:txBody>
      </p:sp>
      <p:pic>
        <p:nvPicPr>
          <p:cNvPr id="3" name="Picture 2"/>
          <p:cNvPicPr>
            <a:picLocks noChangeAspect="1"/>
          </p:cNvPicPr>
          <p:nvPr/>
        </p:nvPicPr>
        <p:blipFill>
          <a:blip r:embed="rId5"/>
          <a:stretch>
            <a:fillRect/>
          </a:stretch>
        </p:blipFill>
        <p:spPr>
          <a:xfrm>
            <a:off x="4495800" y="855970"/>
            <a:ext cx="3896559" cy="4980474"/>
          </a:xfrm>
          <a:prstGeom prst="rect">
            <a:avLst/>
          </a:prstGeom>
        </p:spPr>
      </p:pic>
      <p:cxnSp>
        <p:nvCxnSpPr>
          <p:cNvPr id="10" name="Straight Arrow Connector 9">
            <a:extLst>
              <a:ext uri="{FF2B5EF4-FFF2-40B4-BE49-F238E27FC236}">
                <a16:creationId xmlns:a16="http://schemas.microsoft.com/office/drawing/2014/main" id="{9F876AEF-CB22-4E97-A2B4-87955B27A252}"/>
              </a:ext>
            </a:extLst>
          </p:cNvPr>
          <p:cNvCxnSpPr>
            <a:cxnSpLocks/>
          </p:cNvCxnSpPr>
          <p:nvPr/>
        </p:nvCxnSpPr>
        <p:spPr>
          <a:xfrm flipV="1">
            <a:off x="4019550" y="4724400"/>
            <a:ext cx="857250" cy="4500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000849-E533-4DE7-A585-234D48E64099}"/>
              </a:ext>
            </a:extLst>
          </p:cNvPr>
          <p:cNvCxnSpPr>
            <a:cxnSpLocks/>
          </p:cNvCxnSpPr>
          <p:nvPr/>
        </p:nvCxnSpPr>
        <p:spPr>
          <a:xfrm flipH="1">
            <a:off x="5867400" y="1308193"/>
            <a:ext cx="1681452" cy="32638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4546D54-42CD-406D-837B-E47E5AF5FBF3}"/>
              </a:ext>
            </a:extLst>
          </p:cNvPr>
          <p:cNvCxnSpPr>
            <a:cxnSpLocks/>
          </p:cNvCxnSpPr>
          <p:nvPr/>
        </p:nvCxnSpPr>
        <p:spPr>
          <a:xfrm flipH="1" flipV="1">
            <a:off x="5746131" y="971012"/>
            <a:ext cx="1802721" cy="3371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519A3B-5E2A-4735-90A2-EB2747F785FB}"/>
              </a:ext>
            </a:extLst>
          </p:cNvPr>
          <p:cNvSpPr txBox="1"/>
          <p:nvPr/>
        </p:nvSpPr>
        <p:spPr>
          <a:xfrm>
            <a:off x="7548852" y="1123527"/>
            <a:ext cx="1428596" cy="369332"/>
          </a:xfrm>
          <a:prstGeom prst="rect">
            <a:avLst/>
          </a:prstGeom>
          <a:noFill/>
        </p:spPr>
        <p:txBody>
          <a:bodyPr wrap="none" rtlCol="0">
            <a:spAutoFit/>
          </a:bodyPr>
          <a:lstStyle/>
          <a:p>
            <a:r>
              <a:rPr lang="en-SG" i="1" dirty="0"/>
              <a:t>Same name</a:t>
            </a:r>
          </a:p>
        </p:txBody>
      </p:sp>
      <p:pic>
        <p:nvPicPr>
          <p:cNvPr id="4" name="s20">
            <a:hlinkClick r:id="" action="ppaction://media"/>
            <a:extLst>
              <a:ext uri="{FF2B5EF4-FFF2-40B4-BE49-F238E27FC236}">
                <a16:creationId xmlns:a16="http://schemas.microsoft.com/office/drawing/2014/main" id="{02991739-9ED2-4A02-AA97-B326837ABC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92359" y="200819"/>
            <a:ext cx="406400" cy="406400"/>
          </a:xfrm>
          <a:prstGeom prst="rect">
            <a:avLst/>
          </a:prstGeom>
        </p:spPr>
      </p:pic>
    </p:spTree>
    <p:extLst>
      <p:ext uri="{BB962C8B-B14F-4D97-AF65-F5344CB8AC3E}">
        <p14:creationId xmlns:p14="http://schemas.microsoft.com/office/powerpoint/2010/main" val="137546221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Classes? </a:t>
            </a:r>
            <a:r>
              <a:rPr lang="en-SG" b="0" baseline="-25000" dirty="0"/>
              <a:t>/9...</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884238"/>
            <a:ext cx="8991600" cy="4983162"/>
          </a:xfrm>
        </p:spPr>
        <p:txBody>
          <a:bodyPr/>
          <a:lstStyle/>
          <a:p>
            <a:pPr marL="0" indent="0">
              <a:buNone/>
            </a:pPr>
            <a:r>
              <a:rPr lang="en-US" dirty="0"/>
              <a:t>Defining Class in C#,</a:t>
            </a:r>
          </a:p>
          <a:p>
            <a:pPr marL="857250" lvl="1" indent="-457200">
              <a:buAutoNum type="arabicPeriod"/>
            </a:pPr>
            <a:r>
              <a:rPr lang="en-US" dirty="0">
                <a:solidFill>
                  <a:schemeClr val="bg1">
                    <a:lumMod val="65000"/>
                  </a:schemeClr>
                </a:solidFill>
              </a:rPr>
              <a:t>Name of a Class</a:t>
            </a:r>
          </a:p>
          <a:p>
            <a:pPr marL="857250" lvl="1" indent="-457200">
              <a:buAutoNum type="arabicPeriod"/>
            </a:pPr>
            <a:r>
              <a:rPr lang="en-US" dirty="0">
                <a:solidFill>
                  <a:schemeClr val="bg1">
                    <a:lumMod val="65000"/>
                  </a:schemeClr>
                </a:solidFill>
              </a:rPr>
              <a:t>Field(s)</a:t>
            </a:r>
          </a:p>
          <a:p>
            <a:pPr marL="857250" lvl="1" indent="-457200">
              <a:buAutoNum type="arabicPeriod"/>
            </a:pPr>
            <a:r>
              <a:rPr lang="en-US" dirty="0">
                <a:solidFill>
                  <a:schemeClr val="bg1">
                    <a:lumMod val="65000"/>
                  </a:schemeClr>
                </a:solidFill>
              </a:rPr>
              <a:t>Property or Properties</a:t>
            </a:r>
          </a:p>
          <a:p>
            <a:pPr marL="857250" lvl="1" indent="-457200">
              <a:buAutoNum type="arabicPeriod"/>
            </a:pPr>
            <a:endParaRPr lang="en-US" dirty="0">
              <a:solidFill>
                <a:schemeClr val="bg1">
                  <a:lumMod val="65000"/>
                </a:schemeClr>
              </a:solidFill>
            </a:endParaRPr>
          </a:p>
          <a:p>
            <a:pPr marL="857250" lvl="1" indent="-457200">
              <a:buAutoNum type="arabicPeriod"/>
            </a:pPr>
            <a:r>
              <a:rPr lang="en-US" dirty="0">
                <a:solidFill>
                  <a:schemeClr val="bg1">
                    <a:lumMod val="65000"/>
                  </a:schemeClr>
                </a:solidFill>
              </a:rPr>
              <a:t>Constructor(s)</a:t>
            </a:r>
          </a:p>
          <a:p>
            <a:pPr marL="857250" lvl="1" indent="-457200">
              <a:buAutoNum type="arabicPeriod"/>
            </a:pPr>
            <a:r>
              <a:rPr lang="en-US" b="1" dirty="0"/>
              <a:t>Method(s)</a:t>
            </a:r>
          </a:p>
          <a:p>
            <a:endParaRPr lang="en-US" dirty="0"/>
          </a:p>
          <a:p>
            <a:pPr marL="0" indent="0">
              <a:buNone/>
            </a:pPr>
            <a:endParaRPr lang="en-US" dirty="0"/>
          </a:p>
          <a:p>
            <a:pPr marL="0" indent="0">
              <a:buNone/>
            </a:pPr>
            <a:endParaRPr lang="en-US" sz="2000" i="1" dirty="0"/>
          </a:p>
        </p:txBody>
      </p:sp>
      <p:sp>
        <p:nvSpPr>
          <p:cNvPr id="12" name="TextBox 11">
            <a:extLst>
              <a:ext uri="{FF2B5EF4-FFF2-40B4-BE49-F238E27FC236}">
                <a16:creationId xmlns:a16="http://schemas.microsoft.com/office/drawing/2014/main" id="{0D9536A3-9401-41CC-818A-DDA9F07905A5}"/>
              </a:ext>
            </a:extLst>
          </p:cNvPr>
          <p:cNvSpPr txBox="1"/>
          <p:nvPr/>
        </p:nvSpPr>
        <p:spPr>
          <a:xfrm>
            <a:off x="228600" y="5181600"/>
            <a:ext cx="7148111" cy="369332"/>
          </a:xfrm>
          <a:prstGeom prst="rect">
            <a:avLst/>
          </a:prstGeom>
          <a:noFill/>
        </p:spPr>
        <p:txBody>
          <a:bodyPr wrap="none" rtlCol="0">
            <a:spAutoFit/>
          </a:bodyPr>
          <a:lstStyle/>
          <a:p>
            <a:r>
              <a:rPr lang="en-SG" i="1" dirty="0"/>
              <a:t> Note: Commonly known as function in other programming language</a:t>
            </a:r>
          </a:p>
        </p:txBody>
      </p:sp>
      <p:pic>
        <p:nvPicPr>
          <p:cNvPr id="4" name="Picture 3"/>
          <p:cNvPicPr>
            <a:picLocks noChangeAspect="1"/>
          </p:cNvPicPr>
          <p:nvPr/>
        </p:nvPicPr>
        <p:blipFill>
          <a:blip r:embed="rId5"/>
          <a:stretch>
            <a:fillRect/>
          </a:stretch>
        </p:blipFill>
        <p:spPr>
          <a:xfrm>
            <a:off x="4343400" y="2073859"/>
            <a:ext cx="4622228" cy="2701034"/>
          </a:xfrm>
          <a:prstGeom prst="rect">
            <a:avLst/>
          </a:prstGeom>
        </p:spPr>
      </p:pic>
      <p:cxnSp>
        <p:nvCxnSpPr>
          <p:cNvPr id="10" name="Straight Arrow Connector 9">
            <a:extLst>
              <a:ext uri="{FF2B5EF4-FFF2-40B4-BE49-F238E27FC236}">
                <a16:creationId xmlns:a16="http://schemas.microsoft.com/office/drawing/2014/main" id="{FDFB33E8-F604-479D-98F9-CE6421B05FEF}"/>
              </a:ext>
            </a:extLst>
          </p:cNvPr>
          <p:cNvCxnSpPr>
            <a:cxnSpLocks/>
            <a:stCxn id="14" idx="1"/>
          </p:cNvCxnSpPr>
          <p:nvPr/>
        </p:nvCxnSpPr>
        <p:spPr>
          <a:xfrm flipH="1">
            <a:off x="6172200" y="3191153"/>
            <a:ext cx="1569596" cy="4664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4DD9CBE-E2D1-4740-B903-8990E43B57AB}"/>
              </a:ext>
            </a:extLst>
          </p:cNvPr>
          <p:cNvSpPr txBox="1"/>
          <p:nvPr/>
        </p:nvSpPr>
        <p:spPr>
          <a:xfrm>
            <a:off x="7741796" y="3006487"/>
            <a:ext cx="1326004" cy="369332"/>
          </a:xfrm>
          <a:prstGeom prst="rect">
            <a:avLst/>
          </a:prstGeom>
          <a:noFill/>
        </p:spPr>
        <p:txBody>
          <a:bodyPr wrap="none" rtlCol="0">
            <a:spAutoFit/>
          </a:bodyPr>
          <a:lstStyle/>
          <a:p>
            <a:r>
              <a:rPr lang="en-SG" i="1" dirty="0"/>
              <a:t>Capitalized</a:t>
            </a:r>
          </a:p>
        </p:txBody>
      </p:sp>
      <p:pic>
        <p:nvPicPr>
          <p:cNvPr id="3" name="s21">
            <a:hlinkClick r:id="" action="ppaction://media"/>
            <a:extLst>
              <a:ext uri="{FF2B5EF4-FFF2-40B4-BE49-F238E27FC236}">
                <a16:creationId xmlns:a16="http://schemas.microsoft.com/office/drawing/2014/main" id="{6F2521BE-C235-41E2-BD0E-05FCC697EE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04798" y="217091"/>
            <a:ext cx="406400" cy="406400"/>
          </a:xfrm>
          <a:prstGeom prst="rect">
            <a:avLst/>
          </a:prstGeom>
        </p:spPr>
      </p:pic>
    </p:spTree>
    <p:extLst>
      <p:ext uri="{BB962C8B-B14F-4D97-AF65-F5344CB8AC3E}">
        <p14:creationId xmlns:p14="http://schemas.microsoft.com/office/powerpoint/2010/main" val="229788974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4A9F57-D47F-474A-9882-54E59DD08750}"/>
              </a:ext>
            </a:extLst>
          </p:cNvPr>
          <p:cNvSpPr>
            <a:spLocks noGrp="1"/>
          </p:cNvSpPr>
          <p:nvPr>
            <p:ph idx="1"/>
          </p:nvPr>
        </p:nvSpPr>
        <p:spPr>
          <a:xfrm>
            <a:off x="1143000" y="2590800"/>
            <a:ext cx="6705600" cy="1752600"/>
          </a:xfrm>
        </p:spPr>
        <p:txBody>
          <a:bodyPr/>
          <a:lstStyle/>
          <a:p>
            <a:pPr marL="0" indent="0" algn="ctr">
              <a:buNone/>
            </a:pPr>
            <a:r>
              <a:rPr lang="en-SG" sz="3600" b="1" i="1" dirty="0">
                <a:solidFill>
                  <a:srgbClr val="FF0000"/>
                </a:solidFill>
              </a:rPr>
              <a:t>How to create Objects </a:t>
            </a:r>
          </a:p>
          <a:p>
            <a:pPr marL="0" indent="0" algn="ctr">
              <a:buNone/>
            </a:pPr>
            <a:r>
              <a:rPr lang="en-SG" sz="3600" b="1" i="1" dirty="0">
                <a:solidFill>
                  <a:srgbClr val="FF0000"/>
                </a:solidFill>
              </a:rPr>
              <a:t>from a Class?</a:t>
            </a:r>
          </a:p>
        </p:txBody>
      </p:sp>
      <p:pic>
        <p:nvPicPr>
          <p:cNvPr id="2" name="s22">
            <a:hlinkClick r:id="" action="ppaction://media"/>
            <a:extLst>
              <a:ext uri="{FF2B5EF4-FFF2-40B4-BE49-F238E27FC236}">
                <a16:creationId xmlns:a16="http://schemas.microsoft.com/office/drawing/2014/main" id="{5D0BFA66-F97D-4993-86A1-A780D7CC35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228600"/>
            <a:ext cx="406400" cy="406400"/>
          </a:xfrm>
          <a:prstGeom prst="rect">
            <a:avLst/>
          </a:prstGeom>
        </p:spPr>
      </p:pic>
    </p:spTree>
    <p:extLst>
      <p:ext uri="{BB962C8B-B14F-4D97-AF65-F5344CB8AC3E}">
        <p14:creationId xmlns:p14="http://schemas.microsoft.com/office/powerpoint/2010/main" val="57498237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98448-3719-4578-9B6A-253057718EDE}"/>
              </a:ext>
            </a:extLst>
          </p:cNvPr>
          <p:cNvSpPr>
            <a:spLocks noGrp="1"/>
          </p:cNvSpPr>
          <p:nvPr>
            <p:ph type="title"/>
          </p:nvPr>
        </p:nvSpPr>
        <p:spPr/>
        <p:txBody>
          <a:bodyPr/>
          <a:lstStyle/>
          <a:p>
            <a:r>
              <a:rPr lang="en-US" b="0" dirty="0"/>
              <a:t>Creating an Object from a Class</a:t>
            </a:r>
            <a:endParaRPr lang="en-SG" b="0" dirty="0"/>
          </a:p>
        </p:txBody>
      </p:sp>
      <p:sp>
        <p:nvSpPr>
          <p:cNvPr id="3" name="Content Placeholder 2">
            <a:extLst>
              <a:ext uri="{FF2B5EF4-FFF2-40B4-BE49-F238E27FC236}">
                <a16:creationId xmlns:a16="http://schemas.microsoft.com/office/drawing/2014/main" id="{2D5C472C-663B-4E22-A06D-4EF3D0570D29}"/>
              </a:ext>
            </a:extLst>
          </p:cNvPr>
          <p:cNvSpPr>
            <a:spLocks noGrp="1"/>
          </p:cNvSpPr>
          <p:nvPr>
            <p:ph idx="1"/>
          </p:nvPr>
        </p:nvSpPr>
        <p:spPr/>
        <p:txBody>
          <a:bodyPr/>
          <a:lstStyle/>
          <a:p>
            <a:r>
              <a:rPr lang="en-US" dirty="0"/>
              <a:t>To create an object from a class, invoke a constructor of the class using the new operator as follows</a:t>
            </a:r>
          </a:p>
          <a:p>
            <a:pPr marL="0" indent="0">
              <a:spcBef>
                <a:spcPts val="0"/>
              </a:spcBef>
              <a:buNone/>
            </a:pPr>
            <a:endParaRPr lang="en-US" sz="1000" dirty="0"/>
          </a:p>
          <a:p>
            <a:pPr marL="0" indent="0">
              <a:spcBef>
                <a:spcPts val="0"/>
              </a:spcBef>
              <a:buNone/>
            </a:pPr>
            <a:r>
              <a:rPr lang="en-US" b="1" dirty="0">
                <a:solidFill>
                  <a:srgbClr val="0070C0"/>
                </a:solidFill>
              </a:rPr>
              <a:t>       </a:t>
            </a:r>
            <a:r>
              <a:rPr lang="en-US" sz="2400" dirty="0" err="1">
                <a:solidFill>
                  <a:srgbClr val="0000FF"/>
                </a:solidFill>
                <a:latin typeface="Avenir Next LT Pro" panose="020B0504020202020204" pitchFamily="34" charset="0"/>
              </a:rPr>
              <a:t>ClassName</a:t>
            </a:r>
            <a:r>
              <a:rPr lang="en-US" sz="2400" dirty="0">
                <a:solidFill>
                  <a:srgbClr val="0000FF"/>
                </a:solidFill>
                <a:latin typeface="Avenir Next LT Pro" panose="020B0504020202020204" pitchFamily="34" charset="0"/>
              </a:rPr>
              <a:t> </a:t>
            </a:r>
            <a:r>
              <a:rPr lang="en-US" sz="2400" dirty="0" err="1">
                <a:solidFill>
                  <a:srgbClr val="0000FF"/>
                </a:solidFill>
                <a:latin typeface="Avenir Next LT Pro" panose="020B0504020202020204" pitchFamily="34" charset="0"/>
              </a:rPr>
              <a:t>ObjectName</a:t>
            </a:r>
            <a:r>
              <a:rPr lang="en-US" sz="2400" dirty="0">
                <a:solidFill>
                  <a:srgbClr val="0000FF"/>
                </a:solidFill>
                <a:latin typeface="Avenir Next LT Pro" panose="020B0504020202020204" pitchFamily="34" charset="0"/>
              </a:rPr>
              <a:t> </a:t>
            </a:r>
            <a:r>
              <a:rPr lang="en-US" sz="2400" dirty="0">
                <a:latin typeface="Avenir Next LT Pro" panose="020B0504020202020204" pitchFamily="34" charset="0"/>
              </a:rPr>
              <a:t>= </a:t>
            </a:r>
            <a:r>
              <a:rPr lang="en-US" sz="2400" dirty="0">
                <a:solidFill>
                  <a:srgbClr val="FF0000"/>
                </a:solidFill>
                <a:latin typeface="Avenir Next LT Pro" panose="020B0504020202020204" pitchFamily="34" charset="0"/>
              </a:rPr>
              <a:t>new </a:t>
            </a:r>
            <a:r>
              <a:rPr lang="en-US" sz="2400" dirty="0" err="1">
                <a:solidFill>
                  <a:srgbClr val="0000FF"/>
                </a:solidFill>
                <a:latin typeface="Avenir Next LT Pro" panose="020B0504020202020204" pitchFamily="34" charset="0"/>
              </a:rPr>
              <a:t>ClassName</a:t>
            </a:r>
            <a:r>
              <a:rPr lang="en-US" sz="2400" dirty="0">
                <a:solidFill>
                  <a:srgbClr val="0000FF"/>
                </a:solidFill>
                <a:latin typeface="Avenir Next LT Pro" panose="020B0504020202020204" pitchFamily="34" charset="0"/>
              </a:rPr>
              <a:t>(argument…);</a:t>
            </a:r>
          </a:p>
          <a:p>
            <a:r>
              <a:rPr lang="en-SG" dirty="0" err="1"/>
              <a:t>Eg.</a:t>
            </a:r>
            <a:endParaRPr lang="en-SG" dirty="0"/>
          </a:p>
          <a:p>
            <a:endParaRPr lang="en-SG" dirty="0"/>
          </a:p>
          <a:p>
            <a:pPr marL="0" indent="0">
              <a:buNone/>
            </a:pPr>
            <a:endParaRPr lang="en-SG" dirty="0"/>
          </a:p>
          <a:p>
            <a:r>
              <a:rPr lang="en-SG" dirty="0"/>
              <a:t>student1 object and student2 object are instances of Student Class</a:t>
            </a:r>
          </a:p>
        </p:txBody>
      </p:sp>
      <p:pic>
        <p:nvPicPr>
          <p:cNvPr id="4" name="Picture 3">
            <a:extLst>
              <a:ext uri="{FF2B5EF4-FFF2-40B4-BE49-F238E27FC236}">
                <a16:creationId xmlns:a16="http://schemas.microsoft.com/office/drawing/2014/main" id="{9FE62F42-74FC-406C-8F52-A7F256DA09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971800"/>
            <a:ext cx="7972424" cy="928479"/>
          </a:xfrm>
          <a:prstGeom prst="rect">
            <a:avLst/>
          </a:prstGeom>
        </p:spPr>
      </p:pic>
      <p:pic>
        <p:nvPicPr>
          <p:cNvPr id="6" name="s23">
            <a:hlinkClick r:id="" action="ppaction://media"/>
            <a:extLst>
              <a:ext uri="{FF2B5EF4-FFF2-40B4-BE49-F238E27FC236}">
                <a16:creationId xmlns:a16="http://schemas.microsoft.com/office/drawing/2014/main" id="{E539F213-FC2D-40D3-A2B0-1BB6158EB2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175419"/>
            <a:ext cx="406400" cy="406400"/>
          </a:xfrm>
          <a:prstGeom prst="rect">
            <a:avLst/>
          </a:prstGeom>
        </p:spPr>
      </p:pic>
    </p:spTree>
    <p:extLst>
      <p:ext uri="{BB962C8B-B14F-4D97-AF65-F5344CB8AC3E}">
        <p14:creationId xmlns:p14="http://schemas.microsoft.com/office/powerpoint/2010/main" val="422456790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4A9F57-D47F-474A-9882-54E59DD08750}"/>
              </a:ext>
            </a:extLst>
          </p:cNvPr>
          <p:cNvSpPr>
            <a:spLocks noGrp="1"/>
          </p:cNvSpPr>
          <p:nvPr>
            <p:ph idx="1"/>
          </p:nvPr>
        </p:nvSpPr>
        <p:spPr>
          <a:xfrm>
            <a:off x="1143000" y="2590800"/>
            <a:ext cx="6705600" cy="1752600"/>
          </a:xfrm>
        </p:spPr>
        <p:txBody>
          <a:bodyPr/>
          <a:lstStyle/>
          <a:p>
            <a:pPr marL="0" indent="0" algn="ctr">
              <a:buNone/>
            </a:pPr>
            <a:r>
              <a:rPr lang="en-SG" sz="3600" b="1" i="1" dirty="0">
                <a:solidFill>
                  <a:srgbClr val="FF0000"/>
                </a:solidFill>
              </a:rPr>
              <a:t>Representing a Class with </a:t>
            </a:r>
          </a:p>
          <a:p>
            <a:pPr marL="0" indent="0" algn="ctr">
              <a:buNone/>
            </a:pPr>
            <a:r>
              <a:rPr lang="en-SG" sz="3600" b="1" i="1" dirty="0">
                <a:solidFill>
                  <a:srgbClr val="FF0000"/>
                </a:solidFill>
              </a:rPr>
              <a:t>a Diagram</a:t>
            </a:r>
          </a:p>
        </p:txBody>
      </p:sp>
      <p:pic>
        <p:nvPicPr>
          <p:cNvPr id="2" name="s24">
            <a:hlinkClick r:id="" action="ppaction://media"/>
            <a:extLst>
              <a:ext uri="{FF2B5EF4-FFF2-40B4-BE49-F238E27FC236}">
                <a16:creationId xmlns:a16="http://schemas.microsoft.com/office/drawing/2014/main" id="{669AEB07-DEA5-4F82-A9C8-9449E9153F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58200" y="228600"/>
            <a:ext cx="406400" cy="406400"/>
          </a:xfrm>
          <a:prstGeom prst="rect">
            <a:avLst/>
          </a:prstGeom>
        </p:spPr>
      </p:pic>
    </p:spTree>
    <p:extLst>
      <p:ext uri="{BB962C8B-B14F-4D97-AF65-F5344CB8AC3E}">
        <p14:creationId xmlns:p14="http://schemas.microsoft.com/office/powerpoint/2010/main" val="257026081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B4B6-A094-40B0-AF29-2274B2884118}"/>
              </a:ext>
            </a:extLst>
          </p:cNvPr>
          <p:cNvSpPr>
            <a:spLocks noGrp="1"/>
          </p:cNvSpPr>
          <p:nvPr>
            <p:ph type="title"/>
          </p:nvPr>
        </p:nvSpPr>
        <p:spPr/>
        <p:txBody>
          <a:bodyPr/>
          <a:lstStyle/>
          <a:p>
            <a:r>
              <a:rPr lang="en-SG" b="0" dirty="0"/>
              <a:t>Class Diagram Fundamentals   </a:t>
            </a:r>
            <a:r>
              <a:rPr lang="en-SG" b="0" baseline="-25000" dirty="0"/>
              <a:t>/1..</a:t>
            </a:r>
          </a:p>
        </p:txBody>
      </p:sp>
      <p:sp>
        <p:nvSpPr>
          <p:cNvPr id="3" name="Content Placeholder 2">
            <a:extLst>
              <a:ext uri="{FF2B5EF4-FFF2-40B4-BE49-F238E27FC236}">
                <a16:creationId xmlns:a16="http://schemas.microsoft.com/office/drawing/2014/main" id="{72002A32-D3C9-42DF-BF9A-F65C76D7C27F}"/>
              </a:ext>
            </a:extLst>
          </p:cNvPr>
          <p:cNvSpPr>
            <a:spLocks noGrp="1"/>
          </p:cNvSpPr>
          <p:nvPr>
            <p:ph idx="1"/>
          </p:nvPr>
        </p:nvSpPr>
        <p:spPr/>
        <p:txBody>
          <a:bodyPr/>
          <a:lstStyle/>
          <a:p>
            <a:r>
              <a:rPr lang="en-US" altLang="en-US" dirty="0">
                <a:latin typeface="Calibri" panose="020F0502020204030204" pitchFamily="34" charset="0"/>
              </a:rPr>
              <a:t>A Class can be represented using the </a:t>
            </a:r>
            <a:r>
              <a:rPr lang="en-US" altLang="en-US" i="1" dirty="0">
                <a:solidFill>
                  <a:srgbClr val="FF0000"/>
                </a:solidFill>
                <a:latin typeface="Calibri" panose="020F0502020204030204" pitchFamily="34" charset="0"/>
              </a:rPr>
              <a:t>Class </a:t>
            </a:r>
            <a:r>
              <a:rPr lang="en-US" altLang="en-US" i="1" u="sng" dirty="0">
                <a:solidFill>
                  <a:srgbClr val="FF0000"/>
                </a:solidFill>
                <a:latin typeface="Calibri" panose="020F0502020204030204" pitchFamily="34" charset="0"/>
              </a:rPr>
              <a:t>Element</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diagram in the UML notation as shown below:</a:t>
            </a:r>
          </a:p>
          <a:p>
            <a:endParaRPr lang="en-SG" dirty="0"/>
          </a:p>
        </p:txBody>
      </p:sp>
      <p:graphicFrame>
        <p:nvGraphicFramePr>
          <p:cNvPr id="4" name="Group 83">
            <a:extLst>
              <a:ext uri="{FF2B5EF4-FFF2-40B4-BE49-F238E27FC236}">
                <a16:creationId xmlns:a16="http://schemas.microsoft.com/office/drawing/2014/main" id="{CAECD56A-644D-4B71-A1B4-B30F82155926}"/>
              </a:ext>
            </a:extLst>
          </p:cNvPr>
          <p:cNvGraphicFramePr>
            <a:graphicFrameLocks/>
          </p:cNvGraphicFramePr>
          <p:nvPr>
            <p:extLst>
              <p:ext uri="{D42A27DB-BD31-4B8C-83A1-F6EECF244321}">
                <p14:modId xmlns:p14="http://schemas.microsoft.com/office/powerpoint/2010/main" val="586376034"/>
              </p:ext>
            </p:extLst>
          </p:nvPr>
        </p:nvGraphicFramePr>
        <p:xfrm>
          <a:off x="2514600" y="1828800"/>
          <a:ext cx="3429000" cy="3200400"/>
        </p:xfrm>
        <a:graphic>
          <a:graphicData uri="http://schemas.openxmlformats.org/drawingml/2006/table">
            <a:tbl>
              <a:tblPr/>
              <a:tblGrid>
                <a:gridCol w="3429000">
                  <a:extLst>
                    <a:ext uri="{9D8B030D-6E8A-4147-A177-3AD203B41FA5}">
                      <a16:colId xmlns:a16="http://schemas.microsoft.com/office/drawing/2014/main" val="20000"/>
                    </a:ext>
                  </a:extLst>
                </a:gridCol>
              </a:tblGrid>
              <a:tr h="414338">
                <a:tc>
                  <a:txBody>
                    <a:body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2000" b="1" i="0" u="none" strike="noStrike" cap="none" normalizeH="0" baseline="0" dirty="0">
                          <a:ln>
                            <a:noFill/>
                          </a:ln>
                          <a:solidFill>
                            <a:srgbClr val="0000FF"/>
                          </a:solidFill>
                          <a:effectLst/>
                          <a:latin typeface="Avenir Next LT Pro" panose="020B0504020202020204" pitchFamily="34" charset="0"/>
                        </a:rPr>
                        <a:t>Class Name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2688">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2000" b="0" i="0" u="none" strike="noStrike" cap="none" normalizeH="0" baseline="0">
                          <a:ln>
                            <a:noFill/>
                          </a:ln>
                          <a:solidFill>
                            <a:srgbClr val="0000FF"/>
                          </a:solidFill>
                          <a:effectLst/>
                          <a:latin typeface="Avenir Next LT Pro" panose="020B0504020202020204" pitchFamily="34" charset="0"/>
                        </a:rPr>
                        <a:t>attribute1</a:t>
                      </a:r>
                      <a:endParaRPr kumimoji="1" lang="en-US" sz="2000" b="0" i="0" u="none" strike="noStrike" cap="none" normalizeH="0" baseline="0" dirty="0">
                        <a:ln>
                          <a:noFill/>
                        </a:ln>
                        <a:solidFill>
                          <a:srgbClr val="0000FF"/>
                        </a:solidFill>
                        <a:effectLst/>
                        <a:latin typeface="Avenir Next LT Pro" panose="020B0504020202020204" pitchFamily="34" charset="0"/>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2000" b="0" i="0" u="none" strike="noStrike" cap="none" normalizeH="0" baseline="0">
                          <a:ln>
                            <a:noFill/>
                          </a:ln>
                          <a:solidFill>
                            <a:srgbClr val="0000FF"/>
                          </a:solidFill>
                          <a:effectLst/>
                          <a:latin typeface="Avenir Next LT Pro" panose="020B0504020202020204" pitchFamily="34" charset="0"/>
                        </a:rPr>
                        <a:t>attribute2</a:t>
                      </a:r>
                      <a:endParaRPr kumimoji="1" lang="en-US" sz="2000" b="0" i="0" u="none" strike="noStrike" cap="none" normalizeH="0" baseline="0" dirty="0">
                        <a:ln>
                          <a:noFill/>
                        </a:ln>
                        <a:solidFill>
                          <a:srgbClr val="0000FF"/>
                        </a:solidFill>
                        <a:effectLst/>
                        <a:latin typeface="Avenir Next LT Pro" panose="020B0504020202020204" pitchFamily="34" charset="0"/>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2000" b="0" i="0" u="none" strike="noStrike" cap="none" normalizeH="0" baseline="0" dirty="0">
                          <a:ln>
                            <a:noFill/>
                          </a:ln>
                          <a:solidFill>
                            <a:srgbClr val="0000FF"/>
                          </a:solidFill>
                          <a:effectLst/>
                          <a:latin typeface="Avenir Next LT Pro" panose="020B0504020202020204" pitchFamily="34" charset="0"/>
                        </a:rPr>
                        <a:t>. . .</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03374">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2000" b="0" i="0" u="none" strike="noStrike" cap="none" normalizeH="0" baseline="0" dirty="0">
                          <a:ln>
                            <a:noFill/>
                          </a:ln>
                          <a:solidFill>
                            <a:srgbClr val="0000FF"/>
                          </a:solidFill>
                          <a:effectLst/>
                          <a:latin typeface="Avenir Next LT Pro" panose="020B0504020202020204" pitchFamily="34" charset="0"/>
                        </a:rPr>
                        <a:t>behavior1</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2000" b="0" i="0" u="none" strike="noStrike" cap="none" normalizeH="0" baseline="0" dirty="0">
                          <a:ln>
                            <a:noFill/>
                          </a:ln>
                          <a:solidFill>
                            <a:srgbClr val="0000FF"/>
                          </a:solidFill>
                          <a:effectLst/>
                          <a:latin typeface="Avenir Next LT Pro" panose="020B0504020202020204" pitchFamily="34" charset="0"/>
                        </a:rPr>
                        <a:t>behavior2</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2000" b="0" i="0" u="none" strike="noStrike" cap="none" normalizeH="0" baseline="0" dirty="0">
                          <a:ln>
                            <a:noFill/>
                          </a:ln>
                          <a:solidFill>
                            <a:srgbClr val="0000FF"/>
                          </a:solidFill>
                          <a:effectLst/>
                          <a:latin typeface="Avenir Next LT Pro" panose="020B0504020202020204" pitchFamily="34" charset="0"/>
                        </a:rPr>
                        <a:t>. . .</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2000" b="0" i="0" u="none" strike="noStrike" cap="none" normalizeH="0" baseline="0" dirty="0">
                          <a:ln>
                            <a:noFill/>
                          </a:ln>
                          <a:solidFill>
                            <a:srgbClr val="0000FF"/>
                          </a:solidFill>
                          <a:effectLst/>
                          <a:latin typeface="Avenir Next LT Pro" panose="020B0504020202020204" pitchFamily="34" charset="0"/>
                        </a:rPr>
                        <a:t>. . .</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D4B30025-EA8D-429C-B158-CE118CA93073}"/>
              </a:ext>
            </a:extLst>
          </p:cNvPr>
          <p:cNvSpPr txBox="1"/>
          <p:nvPr/>
        </p:nvSpPr>
        <p:spPr>
          <a:xfrm>
            <a:off x="381000" y="5285975"/>
            <a:ext cx="4608954" cy="369332"/>
          </a:xfrm>
          <a:prstGeom prst="rect">
            <a:avLst/>
          </a:prstGeom>
          <a:noFill/>
        </p:spPr>
        <p:txBody>
          <a:bodyPr wrap="none" rtlCol="0">
            <a:spAutoFit/>
          </a:bodyPr>
          <a:lstStyle/>
          <a:p>
            <a:r>
              <a:rPr lang="en-SG" dirty="0"/>
              <a:t>Note: attributes also known as </a:t>
            </a:r>
            <a:r>
              <a:rPr lang="en-SG" b="1" dirty="0"/>
              <a:t>fields</a:t>
            </a:r>
            <a:r>
              <a:rPr lang="en-SG" dirty="0"/>
              <a:t> in C#.</a:t>
            </a:r>
          </a:p>
        </p:txBody>
      </p:sp>
      <p:pic>
        <p:nvPicPr>
          <p:cNvPr id="6" name="s25">
            <a:hlinkClick r:id="" action="ppaction://media"/>
            <a:extLst>
              <a:ext uri="{FF2B5EF4-FFF2-40B4-BE49-F238E27FC236}">
                <a16:creationId xmlns:a16="http://schemas.microsoft.com/office/drawing/2014/main" id="{3812ED4C-229B-449B-9402-37214B961B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200819"/>
            <a:ext cx="406400" cy="406400"/>
          </a:xfrm>
          <a:prstGeom prst="rect">
            <a:avLst/>
          </a:prstGeom>
        </p:spPr>
      </p:pic>
    </p:spTree>
    <p:extLst>
      <p:ext uri="{BB962C8B-B14F-4D97-AF65-F5344CB8AC3E}">
        <p14:creationId xmlns:p14="http://schemas.microsoft.com/office/powerpoint/2010/main" val="257205460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B4B6-A094-40B0-AF29-2274B2884118}"/>
              </a:ext>
            </a:extLst>
          </p:cNvPr>
          <p:cNvSpPr>
            <a:spLocks noGrp="1"/>
          </p:cNvSpPr>
          <p:nvPr>
            <p:ph type="title"/>
          </p:nvPr>
        </p:nvSpPr>
        <p:spPr/>
        <p:txBody>
          <a:bodyPr/>
          <a:lstStyle/>
          <a:p>
            <a:r>
              <a:rPr lang="en-SG" b="0" dirty="0"/>
              <a:t>Class Diagram Fundamentals   </a:t>
            </a:r>
            <a:r>
              <a:rPr lang="en-SG" b="0" baseline="-25000" dirty="0"/>
              <a:t>/2..</a:t>
            </a:r>
          </a:p>
        </p:txBody>
      </p:sp>
      <p:sp>
        <p:nvSpPr>
          <p:cNvPr id="3" name="Content Placeholder 2">
            <a:extLst>
              <a:ext uri="{FF2B5EF4-FFF2-40B4-BE49-F238E27FC236}">
                <a16:creationId xmlns:a16="http://schemas.microsoft.com/office/drawing/2014/main" id="{72002A32-D3C9-42DF-BF9A-F65C76D7C27F}"/>
              </a:ext>
            </a:extLst>
          </p:cNvPr>
          <p:cNvSpPr>
            <a:spLocks noGrp="1"/>
          </p:cNvSpPr>
          <p:nvPr>
            <p:ph idx="1"/>
          </p:nvPr>
        </p:nvSpPr>
        <p:spPr/>
        <p:txBody>
          <a:bodyPr/>
          <a:lstStyle/>
          <a:p>
            <a:r>
              <a:rPr lang="en-SG" dirty="0"/>
              <a:t>Example 1,</a:t>
            </a:r>
          </a:p>
        </p:txBody>
      </p:sp>
      <p:graphicFrame>
        <p:nvGraphicFramePr>
          <p:cNvPr id="6" name="Group 75">
            <a:extLst>
              <a:ext uri="{FF2B5EF4-FFF2-40B4-BE49-F238E27FC236}">
                <a16:creationId xmlns:a16="http://schemas.microsoft.com/office/drawing/2014/main" id="{4F730553-2409-4B45-A551-01B35E2D57E2}"/>
              </a:ext>
            </a:extLst>
          </p:cNvPr>
          <p:cNvGraphicFramePr>
            <a:graphicFrameLocks/>
          </p:cNvGraphicFramePr>
          <p:nvPr>
            <p:extLst>
              <p:ext uri="{D42A27DB-BD31-4B8C-83A1-F6EECF244321}">
                <p14:modId xmlns:p14="http://schemas.microsoft.com/office/powerpoint/2010/main" val="3463124281"/>
              </p:ext>
            </p:extLst>
          </p:nvPr>
        </p:nvGraphicFramePr>
        <p:xfrm>
          <a:off x="457200" y="1447800"/>
          <a:ext cx="8686800" cy="3147821"/>
        </p:xfrm>
        <a:graphic>
          <a:graphicData uri="http://schemas.openxmlformats.org/drawingml/2006/table">
            <a:tbl>
              <a:tblPr/>
              <a:tblGrid>
                <a:gridCol w="5867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457136">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1"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Product</a:t>
                      </a:r>
                    </a:p>
                  </a:txBody>
                  <a:tcPr marT="45688" marB="4568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200" b="0" i="0" u="none" strike="noStrike" cap="none" normalizeH="0" baseline="0" dirty="0">
                          <a:ln>
                            <a:noFill/>
                          </a:ln>
                          <a:solidFill>
                            <a:srgbClr val="008000"/>
                          </a:solidFill>
                          <a:effectLst/>
                          <a:latin typeface="Avenir Next LT Pro" panose="020B0504020202020204" pitchFamily="34" charset="0"/>
                          <a:ea typeface="MS PGothic" panose="020B0600070205080204" pitchFamily="34" charset="-128"/>
                        </a:rPr>
                        <a:t>Class Name</a:t>
                      </a:r>
                    </a:p>
                  </a:txBody>
                  <a:tcPr marT="45688" marB="45688"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0"/>
                  </a:ext>
                </a:extLst>
              </a:tr>
              <a:tr h="1334960">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2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2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code:int</a:t>
                      </a:r>
                      <a:endParaRPr kumimoji="1" lang="en-US" altLang="en-US" sz="22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2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2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name:string</a:t>
                      </a:r>
                      <a:endParaRPr kumimoji="1" lang="en-US" altLang="en-US" sz="22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2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2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price:double</a:t>
                      </a:r>
                      <a:endParaRPr kumimoji="1" lang="en-US" altLang="en-US" sz="22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8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  </a:t>
                      </a:r>
                    </a:p>
                  </a:txBody>
                  <a:tcPr marT="45688" marB="4568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1000" b="0" i="0" u="none" strike="noStrike" cap="none" normalizeH="0" baseline="0">
                          <a:ln>
                            <a:noFill/>
                          </a:ln>
                          <a:solidFill>
                            <a:srgbClr val="008000"/>
                          </a:solidFill>
                          <a:effectLst/>
                          <a:latin typeface="Avenir Next LT Pro" panose="020B0504020202020204" pitchFamily="34" charset="0"/>
                          <a:ea typeface="MS PGothic" panose="020B0600070205080204" pitchFamily="34" charset="-128"/>
                        </a:rPr>
                        <a:t>  </a:t>
                      </a:r>
                      <a:endParaRPr kumimoji="1" lang="en-US" altLang="en-US" sz="1000" b="0" i="0" u="none" strike="noStrike" cap="none" normalizeH="0" baseline="0" dirty="0">
                        <a:ln>
                          <a:noFill/>
                        </a:ln>
                        <a:solidFill>
                          <a:srgbClr val="008000"/>
                        </a:solidFill>
                        <a:effectLst/>
                        <a:latin typeface="Avenir Next LT Pro" panose="020B0504020202020204" pitchFamily="34" charset="0"/>
                        <a:ea typeface="MS PGothic" panose="020B0600070205080204" pitchFamily="34" charset="-128"/>
                      </a:endParaRPr>
                    </a:p>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200" b="0" i="0" u="none" strike="noStrike" cap="none" normalizeH="0" baseline="0" dirty="0">
                          <a:ln>
                            <a:noFill/>
                          </a:ln>
                          <a:solidFill>
                            <a:srgbClr val="008000"/>
                          </a:solidFill>
                          <a:effectLst/>
                          <a:latin typeface="Avenir Next LT Pro" panose="020B0504020202020204" pitchFamily="34" charset="0"/>
                          <a:ea typeface="MS PGothic" panose="020B0600070205080204" pitchFamily="34" charset="-128"/>
                        </a:rPr>
                        <a:t>Attributes/</a:t>
                      </a:r>
                    </a:p>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200" b="0" i="0" u="none" strike="noStrike" cap="none" normalizeH="0" baseline="0" dirty="0">
                          <a:ln>
                            <a:noFill/>
                          </a:ln>
                          <a:solidFill>
                            <a:srgbClr val="008000"/>
                          </a:solidFill>
                          <a:effectLst/>
                          <a:latin typeface="Avenir Next LT Pro" panose="020B0504020202020204" pitchFamily="34" charset="0"/>
                          <a:ea typeface="MS PGothic" panose="020B0600070205080204" pitchFamily="34" charset="-128"/>
                        </a:rPr>
                        <a:t>Characteristics</a:t>
                      </a:r>
                    </a:p>
                  </a:txBody>
                  <a:tcPr marT="45688" marB="45688"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1"/>
                  </a:ext>
                </a:extLst>
              </a:tr>
              <a:tr h="1313053">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2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+Product(</a:t>
                      </a:r>
                      <a:r>
                        <a:rPr kumimoji="1" lang="en-US" altLang="en-US" sz="22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int,string,double</a:t>
                      </a:r>
                      <a:r>
                        <a:rPr kumimoji="1" lang="en-US" altLang="en-US" sz="22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2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2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CalculateGST</a:t>
                      </a:r>
                      <a:r>
                        <a:rPr kumimoji="1" lang="en-US" altLang="en-US" sz="22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():double</a:t>
                      </a:r>
                    </a:p>
                  </a:txBody>
                  <a:tcPr marT="45688" marB="4568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1000" b="0" i="0" u="none" strike="noStrike" cap="none" normalizeH="0" baseline="0">
                          <a:ln>
                            <a:noFill/>
                          </a:ln>
                          <a:solidFill>
                            <a:srgbClr val="008000"/>
                          </a:solidFill>
                          <a:effectLst/>
                          <a:latin typeface="Avenir Next LT Pro" panose="020B0504020202020204" pitchFamily="34" charset="0"/>
                          <a:ea typeface="MS PGothic" panose="020B0600070205080204" pitchFamily="34" charset="-128"/>
                        </a:rPr>
                        <a:t>  </a:t>
                      </a:r>
                      <a:endParaRPr kumimoji="1" lang="en-US" altLang="en-US" sz="1000" b="0" i="0" u="none" strike="noStrike" cap="none" normalizeH="0" baseline="0" dirty="0">
                        <a:ln>
                          <a:noFill/>
                        </a:ln>
                        <a:solidFill>
                          <a:srgbClr val="008000"/>
                        </a:solidFill>
                        <a:effectLst/>
                        <a:latin typeface="Avenir Next LT Pro" panose="020B0504020202020204" pitchFamily="34" charset="0"/>
                        <a:ea typeface="MS PGothic" panose="020B0600070205080204" pitchFamily="34" charset="-128"/>
                      </a:endParaRPr>
                    </a:p>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200" b="0" i="0" u="none" strike="noStrike" cap="none" normalizeH="0" baseline="0" dirty="0">
                          <a:ln>
                            <a:noFill/>
                          </a:ln>
                          <a:solidFill>
                            <a:srgbClr val="008000"/>
                          </a:solidFill>
                          <a:effectLst/>
                          <a:latin typeface="Avenir Next LT Pro" panose="020B0504020202020204" pitchFamily="34" charset="0"/>
                          <a:ea typeface="MS PGothic" panose="020B0600070205080204" pitchFamily="34" charset="-128"/>
                        </a:rPr>
                        <a:t>Behaviors/</a:t>
                      </a:r>
                    </a:p>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defRPr/>
                      </a:pPr>
                      <a:r>
                        <a:rPr lang="en-US" altLang="en-US" sz="2200" b="0" dirty="0">
                          <a:solidFill>
                            <a:srgbClr val="008000"/>
                          </a:solidFill>
                          <a:latin typeface="Avenir Next LT Pro" panose="020B0504020202020204" pitchFamily="34" charset="0"/>
                          <a:ea typeface="MS PGothic" panose="020B0600070205080204" pitchFamily="34" charset="-128"/>
                        </a:rPr>
                        <a:t>Responsibilities</a:t>
                      </a:r>
                    </a:p>
                  </a:txBody>
                  <a:tcPr marT="45688" marB="45688"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Rectangle 24">
            <a:extLst>
              <a:ext uri="{FF2B5EF4-FFF2-40B4-BE49-F238E27FC236}">
                <a16:creationId xmlns:a16="http://schemas.microsoft.com/office/drawing/2014/main" id="{EA98B82C-E814-4A65-9537-1E59407B6B4E}"/>
              </a:ext>
            </a:extLst>
          </p:cNvPr>
          <p:cNvSpPr>
            <a:spLocks noChangeArrowheads="1"/>
          </p:cNvSpPr>
          <p:nvPr/>
        </p:nvSpPr>
        <p:spPr bwMode="auto">
          <a:xfrm>
            <a:off x="457200" y="4737200"/>
            <a:ext cx="8534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tx2"/>
              </a:buClr>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nSpc>
                <a:spcPct val="90000"/>
              </a:lnSpc>
              <a:spcBef>
                <a:spcPct val="50000"/>
              </a:spcBef>
              <a:buClr>
                <a:srgbClr val="3333CC"/>
              </a:buClr>
              <a:buFont typeface="Wingdings" panose="05000000000000000000" pitchFamily="2" charset="2"/>
              <a:buNone/>
            </a:pPr>
            <a:r>
              <a:rPr lang="en-US" altLang="en-US" sz="2000">
                <a:solidFill>
                  <a:srgbClr val="FF0000"/>
                </a:solidFill>
                <a:latin typeface="Courier New" panose="02070309020205020404" pitchFamily="49" charset="0"/>
                <a:ea typeface="MS PGothic" panose="020B0600070205080204" pitchFamily="34" charset="-128"/>
                <a:cs typeface="Courier New" panose="02070309020205020404" pitchFamily="49" charset="0"/>
              </a:rPr>
              <a:t>-</a:t>
            </a:r>
            <a:r>
              <a:rPr lang="en-US" altLang="en-US" sz="2000">
                <a:solidFill>
                  <a:srgbClr val="FF0000"/>
                </a:solidFill>
                <a:latin typeface="Calibri" panose="020F0502020204030204" pitchFamily="34" charset="0"/>
                <a:ea typeface="MS PGothic" panose="020B0600070205080204" pitchFamily="34" charset="-128"/>
              </a:rPr>
              <a:t> private</a:t>
            </a:r>
            <a:r>
              <a:rPr lang="en-US" altLang="en-US" sz="2000" b="0">
                <a:solidFill>
                  <a:srgbClr val="FF0000"/>
                </a:solidFill>
                <a:latin typeface="Calibri" panose="020F0502020204030204" pitchFamily="34" charset="0"/>
                <a:ea typeface="MS PGothic" panose="020B0600070205080204" pitchFamily="34" charset="-128"/>
              </a:rPr>
              <a:t> </a:t>
            </a:r>
            <a:r>
              <a:rPr lang="en-US" altLang="en-US" sz="2000" b="0" dirty="0">
                <a:solidFill>
                  <a:srgbClr val="640064"/>
                </a:solidFill>
                <a:latin typeface="Calibri" panose="020F0502020204030204" pitchFamily="34" charset="0"/>
                <a:ea typeface="MS PGothic" panose="020B0600070205080204" pitchFamily="34" charset="-128"/>
              </a:rPr>
              <a:t>(not accessible by other classes, only accessible by it’s own methods) </a:t>
            </a:r>
          </a:p>
          <a:p>
            <a:pPr>
              <a:lnSpc>
                <a:spcPct val="90000"/>
              </a:lnSpc>
              <a:spcBef>
                <a:spcPct val="50000"/>
              </a:spcBef>
              <a:buClr>
                <a:srgbClr val="3333CC"/>
              </a:buClr>
              <a:buNone/>
            </a:pPr>
            <a:r>
              <a:rPr lang="en-US" altLang="en-US" sz="2000">
                <a:solidFill>
                  <a:srgbClr val="FF0000"/>
                </a:solidFill>
                <a:latin typeface="Courier New" panose="02070309020205020404" pitchFamily="49" charset="0"/>
                <a:ea typeface="MS PGothic" panose="020B0600070205080204" pitchFamily="34" charset="-128"/>
                <a:cs typeface="Courier New" panose="02070309020205020404" pitchFamily="49" charset="0"/>
              </a:rPr>
              <a:t>+</a:t>
            </a:r>
            <a:r>
              <a:rPr lang="en-US" altLang="en-US" sz="2000">
                <a:solidFill>
                  <a:srgbClr val="FF0000"/>
                </a:solidFill>
                <a:latin typeface="Calibri" panose="020F0502020204030204" pitchFamily="34" charset="0"/>
                <a:ea typeface="MS PGothic" panose="020B0600070205080204" pitchFamily="34" charset="-128"/>
              </a:rPr>
              <a:t> public</a:t>
            </a:r>
            <a:r>
              <a:rPr lang="en-US" altLang="en-US" sz="2000" b="0">
                <a:solidFill>
                  <a:srgbClr val="FF0000"/>
                </a:solidFill>
                <a:latin typeface="Calibri" panose="020F0502020204030204" pitchFamily="34" charset="0"/>
                <a:ea typeface="MS PGothic" panose="020B0600070205080204" pitchFamily="34" charset="-128"/>
              </a:rPr>
              <a:t>   </a:t>
            </a:r>
            <a:r>
              <a:rPr lang="en-US" altLang="en-US" sz="2000" b="0" dirty="0">
                <a:solidFill>
                  <a:srgbClr val="640064"/>
                </a:solidFill>
                <a:latin typeface="Calibri" panose="020F0502020204030204" pitchFamily="34" charset="0"/>
                <a:ea typeface="MS PGothic" panose="020B0600070205080204" pitchFamily="34" charset="-128"/>
              </a:rPr>
              <a:t>(accessible by other classes) </a:t>
            </a:r>
          </a:p>
        </p:txBody>
      </p:sp>
      <p:pic>
        <p:nvPicPr>
          <p:cNvPr id="5" name="s26">
            <a:hlinkClick r:id="" action="ppaction://media"/>
            <a:extLst>
              <a:ext uri="{FF2B5EF4-FFF2-40B4-BE49-F238E27FC236}">
                <a16:creationId xmlns:a16="http://schemas.microsoft.com/office/drawing/2014/main" id="{03F24A85-0E08-4673-96AF-FF9C57FEC9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35726" y="228600"/>
            <a:ext cx="385316" cy="385316"/>
          </a:xfrm>
          <a:prstGeom prst="rect">
            <a:avLst/>
          </a:prstGeom>
        </p:spPr>
      </p:pic>
    </p:spTree>
    <p:extLst>
      <p:ext uri="{BB962C8B-B14F-4D97-AF65-F5344CB8AC3E}">
        <p14:creationId xmlns:p14="http://schemas.microsoft.com/office/powerpoint/2010/main" val="218642830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B4B6-A094-40B0-AF29-2274B2884118}"/>
              </a:ext>
            </a:extLst>
          </p:cNvPr>
          <p:cNvSpPr>
            <a:spLocks noGrp="1"/>
          </p:cNvSpPr>
          <p:nvPr>
            <p:ph type="title"/>
          </p:nvPr>
        </p:nvSpPr>
        <p:spPr/>
        <p:txBody>
          <a:bodyPr/>
          <a:lstStyle/>
          <a:p>
            <a:r>
              <a:rPr lang="en-SG" b="0" dirty="0"/>
              <a:t>Class Diagram Fundamentals   </a:t>
            </a:r>
            <a:r>
              <a:rPr lang="en-SG" b="0" baseline="-25000" dirty="0"/>
              <a:t>/3..</a:t>
            </a:r>
          </a:p>
        </p:txBody>
      </p:sp>
      <p:sp>
        <p:nvSpPr>
          <p:cNvPr id="3" name="Content Placeholder 2">
            <a:extLst>
              <a:ext uri="{FF2B5EF4-FFF2-40B4-BE49-F238E27FC236}">
                <a16:creationId xmlns:a16="http://schemas.microsoft.com/office/drawing/2014/main" id="{72002A32-D3C9-42DF-BF9A-F65C76D7C27F}"/>
              </a:ext>
            </a:extLst>
          </p:cNvPr>
          <p:cNvSpPr>
            <a:spLocks noGrp="1"/>
          </p:cNvSpPr>
          <p:nvPr>
            <p:ph idx="1"/>
          </p:nvPr>
        </p:nvSpPr>
        <p:spPr/>
        <p:txBody>
          <a:bodyPr/>
          <a:lstStyle/>
          <a:p>
            <a:r>
              <a:rPr lang="en-SG" dirty="0"/>
              <a:t>Example 2,</a:t>
            </a:r>
          </a:p>
        </p:txBody>
      </p:sp>
      <p:graphicFrame>
        <p:nvGraphicFramePr>
          <p:cNvPr id="8" name="Group 32">
            <a:extLst>
              <a:ext uri="{FF2B5EF4-FFF2-40B4-BE49-F238E27FC236}">
                <a16:creationId xmlns:a16="http://schemas.microsoft.com/office/drawing/2014/main" id="{F72C12FF-D2C9-42F3-AAD1-25244FF03604}"/>
              </a:ext>
            </a:extLst>
          </p:cNvPr>
          <p:cNvGraphicFramePr>
            <a:graphicFrameLocks/>
          </p:cNvGraphicFramePr>
          <p:nvPr>
            <p:extLst>
              <p:ext uri="{D42A27DB-BD31-4B8C-83A1-F6EECF244321}">
                <p14:modId xmlns:p14="http://schemas.microsoft.com/office/powerpoint/2010/main" val="3663957879"/>
              </p:ext>
            </p:extLst>
          </p:nvPr>
        </p:nvGraphicFramePr>
        <p:xfrm>
          <a:off x="619126" y="1600200"/>
          <a:ext cx="5486400" cy="3434016"/>
        </p:xfrm>
        <a:graphic>
          <a:graphicData uri="http://schemas.openxmlformats.org/drawingml/2006/table">
            <a:tbl>
              <a:tblPr/>
              <a:tblGrid>
                <a:gridCol w="5486400">
                  <a:extLst>
                    <a:ext uri="{9D8B030D-6E8A-4147-A177-3AD203B41FA5}">
                      <a16:colId xmlns:a16="http://schemas.microsoft.com/office/drawing/2014/main" val="20000"/>
                    </a:ext>
                  </a:extLst>
                </a:gridCol>
              </a:tblGrid>
              <a:tr h="396254">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1"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BankAccount</a:t>
                      </a:r>
                      <a:endParaRPr kumimoji="1" lang="en-US" altLang="en-US" sz="2000" b="1"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txBody>
                  <a:tcPr marT="45727" marB="4572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27774">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accountNumber:string</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accountName:string</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balance:double</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8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  </a:t>
                      </a:r>
                    </a:p>
                  </a:txBody>
                  <a:tcPr marT="45727" marB="4572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63684">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BankAccount</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string,string,double</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+Deposit(double)</a:t>
                      </a: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+Withdraw(double)</a:t>
                      </a: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CalculateInterest</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():double</a:t>
                      </a:r>
                    </a:p>
                  </a:txBody>
                  <a:tcPr marT="45727" marB="4572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 name="TextBox 1">
            <a:extLst>
              <a:ext uri="{FF2B5EF4-FFF2-40B4-BE49-F238E27FC236}">
                <a16:creationId xmlns:a16="http://schemas.microsoft.com/office/drawing/2014/main" id="{FE13A36C-ACF0-4D73-BB32-21D74A4BC32B}"/>
              </a:ext>
            </a:extLst>
          </p:cNvPr>
          <p:cNvSpPr txBox="1">
            <a:spLocks noChangeArrowheads="1"/>
          </p:cNvSpPr>
          <p:nvPr/>
        </p:nvSpPr>
        <p:spPr bwMode="auto">
          <a:xfrm>
            <a:off x="6874668" y="1585040"/>
            <a:ext cx="1620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buFontTx/>
              <a:buNone/>
            </a:pPr>
            <a:r>
              <a:rPr lang="en-US" altLang="en-US" sz="2400" b="0" dirty="0">
                <a:solidFill>
                  <a:srgbClr val="008000"/>
                </a:solidFill>
                <a:latin typeface="Calibri" panose="020F0502020204030204" pitchFamily="34" charset="0"/>
                <a:ea typeface="MS PGothic" panose="020B0600070205080204" pitchFamily="34" charset="-128"/>
              </a:rPr>
              <a:t>Class Name</a:t>
            </a:r>
          </a:p>
        </p:txBody>
      </p:sp>
      <p:sp>
        <p:nvSpPr>
          <p:cNvPr id="11" name="TextBox 5">
            <a:extLst>
              <a:ext uri="{FF2B5EF4-FFF2-40B4-BE49-F238E27FC236}">
                <a16:creationId xmlns:a16="http://schemas.microsoft.com/office/drawing/2014/main" id="{B783B9BE-8F7D-430C-A49E-9E7024BDDF40}"/>
              </a:ext>
            </a:extLst>
          </p:cNvPr>
          <p:cNvSpPr txBox="1">
            <a:spLocks noChangeArrowheads="1"/>
          </p:cNvSpPr>
          <p:nvPr/>
        </p:nvSpPr>
        <p:spPr bwMode="auto">
          <a:xfrm>
            <a:off x="6605925" y="3657600"/>
            <a:ext cx="2117311"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buFontTx/>
              <a:buNone/>
            </a:pPr>
            <a:r>
              <a:rPr lang="en-US" altLang="en-US" sz="2400" b="0" dirty="0">
                <a:solidFill>
                  <a:srgbClr val="008000"/>
                </a:solidFill>
                <a:latin typeface="Calibri" panose="020F0502020204030204" pitchFamily="34" charset="0"/>
                <a:ea typeface="MS PGothic" panose="020B0600070205080204" pitchFamily="34" charset="-128"/>
              </a:rPr>
              <a:t>Behaviors/</a:t>
            </a:r>
          </a:p>
          <a:p>
            <a:pPr algn="ctr">
              <a:buFontTx/>
              <a:buNone/>
            </a:pPr>
            <a:r>
              <a:rPr lang="en-US" altLang="en-US" sz="2400" b="0" dirty="0">
                <a:solidFill>
                  <a:srgbClr val="008000"/>
                </a:solidFill>
                <a:latin typeface="Calibri" panose="020F0502020204030204" pitchFamily="34" charset="0"/>
                <a:ea typeface="MS PGothic" panose="020B0600070205080204" pitchFamily="34" charset="-128"/>
              </a:rPr>
              <a:t>Responsibilities</a:t>
            </a:r>
          </a:p>
        </p:txBody>
      </p:sp>
      <p:sp>
        <p:nvSpPr>
          <p:cNvPr id="12" name="TextBox 6">
            <a:extLst>
              <a:ext uri="{FF2B5EF4-FFF2-40B4-BE49-F238E27FC236}">
                <a16:creationId xmlns:a16="http://schemas.microsoft.com/office/drawing/2014/main" id="{B3D9E200-1720-4ABD-B6C5-BB828C424B4D}"/>
              </a:ext>
            </a:extLst>
          </p:cNvPr>
          <p:cNvSpPr txBox="1">
            <a:spLocks noChangeArrowheads="1"/>
          </p:cNvSpPr>
          <p:nvPr/>
        </p:nvSpPr>
        <p:spPr bwMode="auto">
          <a:xfrm>
            <a:off x="6719181" y="2175783"/>
            <a:ext cx="2007024"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gn="ctr">
              <a:buFontTx/>
              <a:buNone/>
            </a:pPr>
            <a:r>
              <a:rPr lang="en-US" altLang="en-US" sz="2400" b="0" dirty="0">
                <a:solidFill>
                  <a:srgbClr val="008000"/>
                </a:solidFill>
                <a:latin typeface="Calibri" panose="020F0502020204030204" pitchFamily="34" charset="0"/>
                <a:ea typeface="MS PGothic" panose="020B0600070205080204" pitchFamily="34" charset="-128"/>
              </a:rPr>
              <a:t>Attributes/</a:t>
            </a:r>
          </a:p>
          <a:p>
            <a:pPr algn="ctr">
              <a:buNone/>
            </a:pPr>
            <a:r>
              <a:rPr lang="en-US" altLang="en-US" sz="2400" b="0" dirty="0">
                <a:solidFill>
                  <a:srgbClr val="008000"/>
                </a:solidFill>
                <a:latin typeface="Calibri" panose="020F0502020204030204" pitchFamily="34" charset="0"/>
                <a:ea typeface="MS PGothic" panose="020B0600070205080204" pitchFamily="34" charset="-128"/>
              </a:rPr>
              <a:t>Characteristics</a:t>
            </a:r>
          </a:p>
        </p:txBody>
      </p:sp>
      <p:pic>
        <p:nvPicPr>
          <p:cNvPr id="4" name="s27">
            <a:hlinkClick r:id="" action="ppaction://media"/>
            <a:extLst>
              <a:ext uri="{FF2B5EF4-FFF2-40B4-BE49-F238E27FC236}">
                <a16:creationId xmlns:a16="http://schemas.microsoft.com/office/drawing/2014/main" id="{E0F87BE2-B063-43AA-91F2-9A94A36DFE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85400" y="200819"/>
            <a:ext cx="406400" cy="406400"/>
          </a:xfrm>
          <a:prstGeom prst="rect">
            <a:avLst/>
          </a:prstGeom>
        </p:spPr>
      </p:pic>
    </p:spTree>
    <p:extLst>
      <p:ext uri="{BB962C8B-B14F-4D97-AF65-F5344CB8AC3E}">
        <p14:creationId xmlns:p14="http://schemas.microsoft.com/office/powerpoint/2010/main" val="350971021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B4B6-A094-40B0-AF29-2274B2884118}"/>
              </a:ext>
            </a:extLst>
          </p:cNvPr>
          <p:cNvSpPr>
            <a:spLocks noGrp="1"/>
          </p:cNvSpPr>
          <p:nvPr>
            <p:ph type="title"/>
          </p:nvPr>
        </p:nvSpPr>
        <p:spPr/>
        <p:txBody>
          <a:bodyPr/>
          <a:lstStyle/>
          <a:p>
            <a:r>
              <a:rPr lang="en-SG" b="0" dirty="0"/>
              <a:t>Class Diagram Fundamentals   </a:t>
            </a:r>
            <a:r>
              <a:rPr lang="en-SG" b="0" baseline="-25000" dirty="0"/>
              <a:t>/..4</a:t>
            </a:r>
          </a:p>
        </p:txBody>
      </p:sp>
      <p:sp>
        <p:nvSpPr>
          <p:cNvPr id="3" name="Content Placeholder 2">
            <a:extLst>
              <a:ext uri="{FF2B5EF4-FFF2-40B4-BE49-F238E27FC236}">
                <a16:creationId xmlns:a16="http://schemas.microsoft.com/office/drawing/2014/main" id="{72002A32-D3C9-42DF-BF9A-F65C76D7C27F}"/>
              </a:ext>
            </a:extLst>
          </p:cNvPr>
          <p:cNvSpPr>
            <a:spLocks noGrp="1"/>
          </p:cNvSpPr>
          <p:nvPr>
            <p:ph idx="1"/>
          </p:nvPr>
        </p:nvSpPr>
        <p:spPr/>
        <p:txBody>
          <a:bodyPr/>
          <a:lstStyle/>
          <a:p>
            <a:r>
              <a:rPr lang="en-SG" dirty="0"/>
              <a:t>Example 3,</a:t>
            </a:r>
          </a:p>
        </p:txBody>
      </p:sp>
      <p:graphicFrame>
        <p:nvGraphicFramePr>
          <p:cNvPr id="9" name="Group 34">
            <a:extLst>
              <a:ext uri="{FF2B5EF4-FFF2-40B4-BE49-F238E27FC236}">
                <a16:creationId xmlns:a16="http://schemas.microsoft.com/office/drawing/2014/main" id="{BA779217-2C20-47FA-A339-AD8BCBF272B2}"/>
              </a:ext>
            </a:extLst>
          </p:cNvPr>
          <p:cNvGraphicFramePr>
            <a:graphicFrameLocks/>
          </p:cNvGraphicFramePr>
          <p:nvPr>
            <p:extLst>
              <p:ext uri="{D42A27DB-BD31-4B8C-83A1-F6EECF244321}">
                <p14:modId xmlns:p14="http://schemas.microsoft.com/office/powerpoint/2010/main" val="146561558"/>
              </p:ext>
            </p:extLst>
          </p:nvPr>
        </p:nvGraphicFramePr>
        <p:xfrm>
          <a:off x="685800" y="1600200"/>
          <a:ext cx="7772400" cy="3175275"/>
        </p:xfrm>
        <a:graphic>
          <a:graphicData uri="http://schemas.openxmlformats.org/drawingml/2006/table">
            <a:tbl>
              <a:tblPr/>
              <a:tblGrid>
                <a:gridCol w="5364049">
                  <a:extLst>
                    <a:ext uri="{9D8B030D-6E8A-4147-A177-3AD203B41FA5}">
                      <a16:colId xmlns:a16="http://schemas.microsoft.com/office/drawing/2014/main" val="20000"/>
                    </a:ext>
                  </a:extLst>
                </a:gridCol>
                <a:gridCol w="2408351">
                  <a:extLst>
                    <a:ext uri="{9D8B030D-6E8A-4147-A177-3AD203B41FA5}">
                      <a16:colId xmlns:a16="http://schemas.microsoft.com/office/drawing/2014/main" val="20001"/>
                    </a:ext>
                  </a:extLst>
                </a:gridCol>
              </a:tblGrid>
              <a:tr h="457219">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1"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Person</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0" i="0" u="none" strike="noStrike" cap="none" normalizeH="0" baseline="0" dirty="0">
                          <a:ln>
                            <a:noFill/>
                          </a:ln>
                          <a:solidFill>
                            <a:srgbClr val="008000"/>
                          </a:solidFill>
                          <a:effectLst/>
                          <a:latin typeface="Calibri" panose="020F0502020204030204" pitchFamily="34" charset="0"/>
                          <a:ea typeface="MS PGothic" panose="020B0600070205080204" pitchFamily="34" charset="-128"/>
                        </a:rPr>
                        <a:t>Class Name</a:t>
                      </a:r>
                    </a:p>
                  </a:txBody>
                  <a:tcP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0"/>
                  </a:ext>
                </a:extLst>
              </a:tr>
              <a:tr h="896154">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4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name:string</a:t>
                      </a:r>
                      <a:endParaRPr kumimoji="1" lang="en-US" altLang="en-US" sz="24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4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4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tel:string</a:t>
                      </a:r>
                      <a:endParaRPr kumimoji="1" lang="en-US" altLang="en-US" sz="24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8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  </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800" b="0" i="0" u="none" strike="noStrike" cap="none" normalizeH="0" baseline="0" dirty="0">
                          <a:ln>
                            <a:noFill/>
                          </a:ln>
                          <a:solidFill>
                            <a:srgbClr val="008000"/>
                          </a:solidFill>
                          <a:effectLst/>
                          <a:latin typeface="Calibri" panose="020F0502020204030204" pitchFamily="34" charset="0"/>
                          <a:ea typeface="MS PGothic" panose="020B0600070205080204" pitchFamily="34" charset="-128"/>
                        </a:rPr>
                        <a:t>  </a:t>
                      </a:r>
                    </a:p>
                    <a:p>
                      <a:pPr algn="ctr">
                        <a:buFontTx/>
                        <a:buNone/>
                      </a:pPr>
                      <a:r>
                        <a:rPr kumimoji="1" lang="en-US" altLang="en-US" sz="2400" b="0" i="0" u="none" strike="noStrike" cap="none" normalizeH="0" baseline="0" dirty="0">
                          <a:ln>
                            <a:noFill/>
                          </a:ln>
                          <a:solidFill>
                            <a:srgbClr val="008000"/>
                          </a:solidFill>
                          <a:effectLst/>
                          <a:latin typeface="Calibri" panose="020F0502020204030204" pitchFamily="34" charset="0"/>
                          <a:ea typeface="MS PGothic" panose="020B0600070205080204" pitchFamily="34" charset="-128"/>
                        </a:rPr>
                        <a:t>Attributes</a:t>
                      </a:r>
                      <a:r>
                        <a:rPr lang="en-US" altLang="en-US" sz="2400" b="0" dirty="0">
                          <a:solidFill>
                            <a:srgbClr val="008000"/>
                          </a:solidFill>
                          <a:latin typeface="Calibri" panose="020F0502020204030204" pitchFamily="34" charset="0"/>
                          <a:ea typeface="MS PGothic" panose="020B0600070205080204" pitchFamily="34" charset="-128"/>
                        </a:rPr>
                        <a:t>/</a:t>
                      </a:r>
                    </a:p>
                    <a:p>
                      <a:pPr algn="ctr">
                        <a:buNone/>
                      </a:pPr>
                      <a:r>
                        <a:rPr lang="en-US" altLang="en-US" sz="2400" b="0" dirty="0">
                          <a:solidFill>
                            <a:srgbClr val="008000"/>
                          </a:solidFill>
                          <a:latin typeface="Calibri" panose="020F0502020204030204" pitchFamily="34" charset="0"/>
                          <a:ea typeface="MS PGothic" panose="020B0600070205080204" pitchFamily="34" charset="-128"/>
                        </a:rPr>
                        <a:t>Characteristics</a:t>
                      </a:r>
                    </a:p>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endParaRPr kumimoji="1" lang="en-US" altLang="en-US" sz="2400" b="0" i="0" u="none" strike="noStrike" cap="none" normalizeH="0" baseline="0" dirty="0">
                        <a:ln>
                          <a:noFill/>
                        </a:ln>
                        <a:solidFill>
                          <a:srgbClr val="008000"/>
                        </a:solidFill>
                        <a:effectLst/>
                        <a:latin typeface="Calibri" panose="020F0502020204030204" pitchFamily="34" charset="0"/>
                        <a:ea typeface="MS PGothic" panose="020B0600070205080204" pitchFamily="34" charset="-128"/>
                      </a:endParaRPr>
                    </a:p>
                  </a:txBody>
                  <a:tcP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1"/>
                  </a:ext>
                </a:extLst>
              </a:tr>
              <a:tr h="1334264">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defRPr/>
                      </a:pPr>
                      <a:r>
                        <a:rPr kumimoji="1" lang="en-US" altLang="en-US" sz="24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+Person(</a:t>
                      </a:r>
                      <a:r>
                        <a:rPr kumimoji="1" lang="en-US" altLang="en-US" sz="24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string,string</a:t>
                      </a:r>
                      <a:r>
                        <a:rPr kumimoji="1" lang="en-US" altLang="en-US" sz="24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algn="ctr">
                        <a:buFontTx/>
                        <a:buNone/>
                      </a:pPr>
                      <a:r>
                        <a:rPr kumimoji="1" lang="en-US" altLang="en-US" sz="2400" b="0" i="0" u="none" strike="noStrike" cap="none" normalizeH="0" baseline="0" dirty="0">
                          <a:ln>
                            <a:noFill/>
                          </a:ln>
                          <a:solidFill>
                            <a:srgbClr val="008000"/>
                          </a:solidFill>
                          <a:effectLst/>
                          <a:latin typeface="Calibri" panose="020F0502020204030204" pitchFamily="34" charset="0"/>
                          <a:ea typeface="MS PGothic" panose="020B0600070205080204" pitchFamily="34" charset="-128"/>
                        </a:rPr>
                        <a:t>Behaviors</a:t>
                      </a:r>
                      <a:r>
                        <a:rPr lang="en-US" altLang="en-US" sz="2400" b="0" dirty="0">
                          <a:solidFill>
                            <a:srgbClr val="008000"/>
                          </a:solidFill>
                          <a:latin typeface="Calibri" panose="020F0502020204030204" pitchFamily="34" charset="0"/>
                          <a:ea typeface="MS PGothic" panose="020B0600070205080204" pitchFamily="34" charset="-128"/>
                        </a:rPr>
                        <a:t>/</a:t>
                      </a:r>
                    </a:p>
                    <a:p>
                      <a:pPr algn="ctr">
                        <a:buFontTx/>
                        <a:buNone/>
                      </a:pPr>
                      <a:r>
                        <a:rPr lang="en-US" altLang="en-US" sz="2400" b="0" dirty="0">
                          <a:solidFill>
                            <a:srgbClr val="008000"/>
                          </a:solidFill>
                          <a:latin typeface="Calibri" panose="020F0502020204030204" pitchFamily="34" charset="0"/>
                          <a:ea typeface="MS PGothic" panose="020B0600070205080204" pitchFamily="34" charset="-128"/>
                        </a:rPr>
                        <a:t>Responsibilities</a:t>
                      </a:r>
                    </a:p>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endParaRPr kumimoji="1" lang="en-US" altLang="en-US" sz="2400" b="0" i="0" u="none" strike="noStrike" cap="none" normalizeH="0" baseline="0" dirty="0">
                        <a:ln>
                          <a:noFill/>
                        </a:ln>
                        <a:solidFill>
                          <a:srgbClr val="008000"/>
                        </a:solidFill>
                        <a:effectLst/>
                        <a:latin typeface="Calibri" panose="020F0502020204030204" pitchFamily="34" charset="0"/>
                        <a:ea typeface="MS PGothic" panose="020B0600070205080204" pitchFamily="34" charset="-128"/>
                      </a:endParaRPr>
                    </a:p>
                  </a:txBody>
                  <a:tcP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 name="s28">
            <a:hlinkClick r:id="" action="ppaction://media"/>
            <a:extLst>
              <a:ext uri="{FF2B5EF4-FFF2-40B4-BE49-F238E27FC236}">
                <a16:creationId xmlns:a16="http://schemas.microsoft.com/office/drawing/2014/main" id="{622E8B82-C35E-4316-BBCF-3B355F525A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200819"/>
            <a:ext cx="406400" cy="406400"/>
          </a:xfrm>
          <a:prstGeom prst="rect">
            <a:avLst/>
          </a:prstGeom>
        </p:spPr>
      </p:pic>
    </p:spTree>
    <p:extLst>
      <p:ext uri="{BB962C8B-B14F-4D97-AF65-F5344CB8AC3E}">
        <p14:creationId xmlns:p14="http://schemas.microsoft.com/office/powerpoint/2010/main" val="2618305630"/>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C7C6-169C-4B32-8340-621822AF45C6}"/>
              </a:ext>
            </a:extLst>
          </p:cNvPr>
          <p:cNvSpPr>
            <a:spLocks noGrp="1"/>
          </p:cNvSpPr>
          <p:nvPr>
            <p:ph type="title"/>
          </p:nvPr>
        </p:nvSpPr>
        <p:spPr/>
        <p:txBody>
          <a:bodyPr/>
          <a:lstStyle/>
          <a:p>
            <a:r>
              <a:rPr lang="en-SG" b="0" dirty="0"/>
              <a:t>Accessing data in Object</a:t>
            </a:r>
          </a:p>
        </p:txBody>
      </p:sp>
      <p:sp>
        <p:nvSpPr>
          <p:cNvPr id="3" name="Content Placeholder 2">
            <a:extLst>
              <a:ext uri="{FF2B5EF4-FFF2-40B4-BE49-F238E27FC236}">
                <a16:creationId xmlns:a16="http://schemas.microsoft.com/office/drawing/2014/main" id="{E2AF64CF-1994-4C65-A136-DFAD12CB0EF0}"/>
              </a:ext>
            </a:extLst>
          </p:cNvPr>
          <p:cNvSpPr>
            <a:spLocks noGrp="1"/>
          </p:cNvSpPr>
          <p:nvPr>
            <p:ph idx="1"/>
          </p:nvPr>
        </p:nvSpPr>
        <p:spPr/>
        <p:txBody>
          <a:bodyPr/>
          <a:lstStyle/>
          <a:p>
            <a:pPr marL="0" indent="0">
              <a:buNone/>
            </a:pPr>
            <a:r>
              <a:rPr lang="en-US"/>
              <a:t>Data</a:t>
            </a:r>
            <a:endParaRPr lang="en-US" dirty="0"/>
          </a:p>
          <a:p>
            <a:pPr>
              <a:spcBef>
                <a:spcPts val="0"/>
              </a:spcBef>
            </a:pPr>
            <a:r>
              <a:rPr lang="en-US" dirty="0"/>
              <a:t>can be accessed via Property</a:t>
            </a:r>
          </a:p>
          <a:p>
            <a:pPr marL="0" indent="0">
              <a:buNone/>
              <a:tabLst>
                <a:tab pos="341313" algn="l"/>
              </a:tabLst>
            </a:pPr>
            <a:r>
              <a:rPr lang="en-US" sz="2400" dirty="0">
                <a:latin typeface="Arial Narrow" panose="020B0606020202030204" pitchFamily="34" charset="0"/>
              </a:rPr>
              <a:t>	</a:t>
            </a:r>
            <a:r>
              <a:rPr lang="en-US" sz="2200" dirty="0">
                <a:latin typeface="Avenir Next LT Pro" panose="020B0504020202020204" pitchFamily="34" charset="0"/>
              </a:rPr>
              <a:t>E.g. 	Product p1 = new Product(1001, "</a:t>
            </a:r>
            <a:r>
              <a:rPr lang="en-US" sz="2200" dirty="0" err="1">
                <a:latin typeface="Avenir Next LT Pro" panose="020B0504020202020204" pitchFamily="34" charset="0"/>
              </a:rPr>
              <a:t>iPhoneX</a:t>
            </a:r>
            <a:r>
              <a:rPr lang="en-US" sz="2200" dirty="0">
                <a:latin typeface="Avenir Next LT Pro" panose="020B0504020202020204" pitchFamily="34" charset="0"/>
              </a:rPr>
              <a:t>", 1088.00);</a:t>
            </a:r>
          </a:p>
          <a:p>
            <a:pPr marL="0" indent="0">
              <a:buNone/>
            </a:pPr>
            <a:r>
              <a:rPr lang="en-US" sz="2200" dirty="0">
                <a:latin typeface="Arial Narrow" panose="020B0606020202030204" pitchFamily="34" charset="0"/>
              </a:rPr>
              <a:t>	</a:t>
            </a:r>
            <a:r>
              <a:rPr lang="en-US" sz="2200" dirty="0">
                <a:latin typeface="Avenir Next LT Pro" panose="020B0504020202020204" pitchFamily="34" charset="0"/>
              </a:rPr>
              <a:t>double </a:t>
            </a:r>
            <a:r>
              <a:rPr lang="en-US" sz="2200" dirty="0" err="1">
                <a:latin typeface="Avenir Next LT Pro" panose="020B0504020202020204" pitchFamily="34" charset="0"/>
              </a:rPr>
              <a:t>oldPrice</a:t>
            </a:r>
            <a:r>
              <a:rPr lang="en-US" sz="2200" dirty="0">
                <a:latin typeface="Avenir Next LT Pro" panose="020B0504020202020204" pitchFamily="34" charset="0"/>
              </a:rPr>
              <a:t> = p1.Price; 	</a:t>
            </a:r>
            <a:r>
              <a:rPr lang="en-US" sz="2200" dirty="0">
                <a:solidFill>
                  <a:srgbClr val="008000"/>
                </a:solidFill>
                <a:latin typeface="Avenir Next LT Pro" panose="020B0504020202020204" pitchFamily="34" charset="0"/>
              </a:rPr>
              <a:t>// read (get) value</a:t>
            </a:r>
          </a:p>
          <a:p>
            <a:pPr marL="0" indent="0">
              <a:buNone/>
            </a:pPr>
            <a:r>
              <a:rPr lang="en-US" sz="2200" dirty="0">
                <a:solidFill>
                  <a:srgbClr val="008000"/>
                </a:solidFill>
                <a:latin typeface="Avenir Next LT Pro" panose="020B0504020202020204" pitchFamily="34" charset="0"/>
              </a:rPr>
              <a:t>	</a:t>
            </a:r>
            <a:r>
              <a:rPr lang="en-US" sz="2200" dirty="0">
                <a:solidFill>
                  <a:srgbClr val="660066"/>
                </a:solidFill>
                <a:latin typeface="Avenir Next LT Pro" panose="020B0504020202020204" pitchFamily="34" charset="0"/>
              </a:rPr>
              <a:t>p1.Price = 888.00;	</a:t>
            </a:r>
            <a:r>
              <a:rPr lang="en-US" sz="2200" dirty="0">
                <a:solidFill>
                  <a:srgbClr val="008000"/>
                </a:solidFill>
                <a:latin typeface="Avenir Next LT Pro" panose="020B0504020202020204" pitchFamily="34" charset="0"/>
              </a:rPr>
              <a:t>	// update (set) value</a:t>
            </a:r>
          </a:p>
          <a:p>
            <a:pPr marL="0" indent="0">
              <a:buNone/>
            </a:pPr>
            <a:r>
              <a:rPr lang="en-US" sz="2400" dirty="0">
                <a:solidFill>
                  <a:srgbClr val="00B050"/>
                </a:solidFill>
                <a:latin typeface="Arial Narrow" panose="020B0606020202030204" pitchFamily="34" charset="0"/>
              </a:rPr>
              <a:t>		</a:t>
            </a:r>
          </a:p>
          <a:p>
            <a:endParaRPr lang="en-SG" dirty="0"/>
          </a:p>
        </p:txBody>
      </p:sp>
      <p:pic>
        <p:nvPicPr>
          <p:cNvPr id="4" name="s29">
            <a:hlinkClick r:id="" action="ppaction://media"/>
            <a:extLst>
              <a:ext uri="{FF2B5EF4-FFF2-40B4-BE49-F238E27FC236}">
                <a16:creationId xmlns:a16="http://schemas.microsoft.com/office/drawing/2014/main" id="{C858215C-44FB-45E1-B6D7-98C8F43A6F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175419"/>
            <a:ext cx="406400" cy="406400"/>
          </a:xfrm>
          <a:prstGeom prst="rect">
            <a:avLst/>
          </a:prstGeom>
        </p:spPr>
      </p:pic>
      <p:graphicFrame>
        <p:nvGraphicFramePr>
          <p:cNvPr id="5" name="Group 75">
            <a:extLst>
              <a:ext uri="{FF2B5EF4-FFF2-40B4-BE49-F238E27FC236}">
                <a16:creationId xmlns:a16="http://schemas.microsoft.com/office/drawing/2014/main" id="{7B4AAC23-8067-425C-80DF-A87FDAE2631B}"/>
              </a:ext>
            </a:extLst>
          </p:cNvPr>
          <p:cNvGraphicFramePr>
            <a:graphicFrameLocks/>
          </p:cNvGraphicFramePr>
          <p:nvPr>
            <p:extLst>
              <p:ext uri="{D42A27DB-BD31-4B8C-83A1-F6EECF244321}">
                <p14:modId xmlns:p14="http://schemas.microsoft.com/office/powerpoint/2010/main" val="2713776804"/>
              </p:ext>
            </p:extLst>
          </p:nvPr>
        </p:nvGraphicFramePr>
        <p:xfrm>
          <a:off x="1143000" y="3341989"/>
          <a:ext cx="3733800" cy="2285808"/>
        </p:xfrm>
        <a:graphic>
          <a:graphicData uri="http://schemas.openxmlformats.org/drawingml/2006/table">
            <a:tbl>
              <a:tblPr/>
              <a:tblGrid>
                <a:gridCol w="3733800">
                  <a:extLst>
                    <a:ext uri="{9D8B030D-6E8A-4147-A177-3AD203B41FA5}">
                      <a16:colId xmlns:a16="http://schemas.microsoft.com/office/drawing/2014/main" val="20000"/>
                    </a:ext>
                  </a:extLst>
                </a:gridCol>
              </a:tblGrid>
              <a:tr h="357981">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1"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Product</a:t>
                      </a:r>
                    </a:p>
                  </a:txBody>
                  <a:tcPr marT="45688" marB="4568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43845">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code:int</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name:string</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price:double</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txBody>
                  <a:tcPr marT="45688" marB="4568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3309">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+Product(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int,string,double</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CalculateGST</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():double</a:t>
                      </a:r>
                    </a:p>
                  </a:txBody>
                  <a:tcPr marT="45688" marB="4568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2390279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dirty="0"/>
              <a:t>Reference</a:t>
            </a:r>
          </a:p>
        </p:txBody>
      </p:sp>
      <p:sp>
        <p:nvSpPr>
          <p:cNvPr id="6148" name="Rectangle 6"/>
          <p:cNvSpPr>
            <a:spLocks noGrp="1" noChangeArrowheads="1"/>
          </p:cNvSpPr>
          <p:nvPr>
            <p:ph type="body" idx="1"/>
          </p:nvPr>
        </p:nvSpPr>
        <p:spPr>
          <a:xfrm>
            <a:off x="76200" y="884238"/>
            <a:ext cx="8991600" cy="2087562"/>
          </a:xfrm>
        </p:spPr>
        <p:txBody>
          <a:bodyPr/>
          <a:lstStyle/>
          <a:p>
            <a:r>
              <a:rPr lang="en-US" dirty="0"/>
              <a:t>Begin to Code with C#</a:t>
            </a:r>
          </a:p>
          <a:p>
            <a:pPr lvl="1"/>
            <a:r>
              <a:rPr lang="en-US" altLang="en-US" dirty="0"/>
              <a:t>By </a:t>
            </a:r>
            <a:r>
              <a:rPr lang="en-US" altLang="en-US"/>
              <a:t>Rob Miles</a:t>
            </a:r>
            <a:endParaRPr lang="en-US" altLang="en-US" dirty="0"/>
          </a:p>
        </p:txBody>
      </p:sp>
      <p:pic>
        <p:nvPicPr>
          <p:cNvPr id="1026" name="Picture 2" descr="Begin to Code with C#">
            <a:extLst>
              <a:ext uri="{FF2B5EF4-FFF2-40B4-BE49-F238E27FC236}">
                <a16:creationId xmlns:a16="http://schemas.microsoft.com/office/drawing/2014/main" id="{FAF0BA98-36DA-49AA-9A13-F2D5B75B9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990600"/>
            <a:ext cx="1524000" cy="18573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264B9FBD-A7C0-4FB4-9F08-0E30ABF42312}"/>
              </a:ext>
            </a:extLst>
          </p:cNvPr>
          <p:cNvSpPr txBox="1">
            <a:spLocks noChangeArrowheads="1"/>
          </p:cNvSpPr>
          <p:nvPr/>
        </p:nvSpPr>
        <p:spPr bwMode="auto">
          <a:xfrm>
            <a:off x="76200" y="3080084"/>
            <a:ext cx="8991600" cy="27873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r>
              <a:rPr lang="en-US" dirty="0"/>
              <a:t>C# Object-Oriented Programming Tips and Tricks</a:t>
            </a:r>
            <a:endParaRPr lang="en-US" dirty="0">
              <a:hlinkClick r:id="rId6">
                <a:extLst>
                  <a:ext uri="{A12FA001-AC4F-418D-AE19-62706E023703}">
                    <ahyp:hlinkClr xmlns:ahyp="http://schemas.microsoft.com/office/drawing/2018/hyperlinkcolor" val="tx"/>
                  </a:ext>
                </a:extLst>
              </a:hlinkClick>
            </a:endParaRPr>
          </a:p>
          <a:p>
            <a:pPr marL="347663" indent="0">
              <a:buNone/>
            </a:pPr>
            <a:r>
              <a:rPr lang="en-US" sz="2000" kern="0" dirty="0">
                <a:hlinkClick r:id="rId6"/>
              </a:rPr>
              <a:t>https://www.linkedin.com/learning/c-sharp-object-oriented-programming-tips-and-tricks/creating-fields-and-access-modifiers?u=42538748</a:t>
            </a:r>
            <a:endParaRPr lang="en-US" sz="2000" kern="0" dirty="0"/>
          </a:p>
          <a:p>
            <a:pPr lvl="1"/>
            <a:r>
              <a:rPr lang="en-US" altLang="en-US" kern="0" dirty="0"/>
              <a:t>By Jesse Freeman</a:t>
            </a:r>
          </a:p>
          <a:p>
            <a:pPr marL="457200" lvl="1" indent="0">
              <a:buNone/>
            </a:pPr>
            <a:r>
              <a:rPr lang="en-US" altLang="en-US" kern="0"/>
              <a:t>   (</a:t>
            </a:r>
            <a:r>
              <a:rPr lang="en-US" altLang="en-US" kern="0" dirty="0"/>
              <a:t>need to login to your </a:t>
            </a:r>
            <a:r>
              <a:rPr lang="en-US" altLang="en-US" kern="0" dirty="0" err="1"/>
              <a:t>npnet</a:t>
            </a:r>
            <a:r>
              <a:rPr lang="en-US" altLang="en-US" kern="0" dirty="0"/>
              <a:t> account)</a:t>
            </a:r>
          </a:p>
        </p:txBody>
      </p:sp>
      <p:pic>
        <p:nvPicPr>
          <p:cNvPr id="2" name="s03">
            <a:hlinkClick r:id="" action="ppaction://media"/>
            <a:extLst>
              <a:ext uri="{FF2B5EF4-FFF2-40B4-BE49-F238E27FC236}">
                <a16:creationId xmlns:a16="http://schemas.microsoft.com/office/drawing/2014/main" id="{7CD54F52-86A0-4FE0-A69B-F8C06B94C7E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58200" y="125493"/>
            <a:ext cx="406400" cy="406400"/>
          </a:xfrm>
          <a:prstGeom prst="rect">
            <a:avLst/>
          </a:prstGeom>
        </p:spPr>
      </p:pic>
    </p:spTree>
    <p:extLst>
      <p:ext uri="{BB962C8B-B14F-4D97-AF65-F5344CB8AC3E}">
        <p14:creationId xmlns:p14="http://schemas.microsoft.com/office/powerpoint/2010/main" val="181621385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C7C6-169C-4B32-8340-621822AF45C6}"/>
              </a:ext>
            </a:extLst>
          </p:cNvPr>
          <p:cNvSpPr>
            <a:spLocks noGrp="1"/>
          </p:cNvSpPr>
          <p:nvPr>
            <p:ph type="title"/>
          </p:nvPr>
        </p:nvSpPr>
        <p:spPr/>
        <p:txBody>
          <a:bodyPr/>
          <a:lstStyle/>
          <a:p>
            <a:pPr lvl="1"/>
            <a:r>
              <a:rPr lang="en-US" altLang="en-US" b="0" dirty="0"/>
              <a:t>Accessing methods in Object</a:t>
            </a:r>
          </a:p>
        </p:txBody>
      </p:sp>
      <p:sp>
        <p:nvSpPr>
          <p:cNvPr id="3" name="Content Placeholder 2">
            <a:extLst>
              <a:ext uri="{FF2B5EF4-FFF2-40B4-BE49-F238E27FC236}">
                <a16:creationId xmlns:a16="http://schemas.microsoft.com/office/drawing/2014/main" id="{E2AF64CF-1994-4C65-A136-DFAD12CB0EF0}"/>
              </a:ext>
            </a:extLst>
          </p:cNvPr>
          <p:cNvSpPr>
            <a:spLocks noGrp="1"/>
          </p:cNvSpPr>
          <p:nvPr>
            <p:ph idx="1"/>
          </p:nvPr>
        </p:nvSpPr>
        <p:spPr/>
        <p:txBody>
          <a:bodyPr/>
          <a:lstStyle/>
          <a:p>
            <a:pPr marL="0" indent="0">
              <a:buNone/>
            </a:pPr>
            <a:r>
              <a:rPr lang="en-US" dirty="0"/>
              <a:t>Methods</a:t>
            </a:r>
          </a:p>
          <a:p>
            <a:pPr>
              <a:spcBef>
                <a:spcPts val="0"/>
              </a:spcBef>
            </a:pPr>
            <a:r>
              <a:rPr lang="en-US" sz="2400" dirty="0"/>
              <a:t>can be accessed </a:t>
            </a:r>
            <a:r>
              <a:rPr lang="en-US" sz="2400" b="1" dirty="0"/>
              <a:t>directly</a:t>
            </a:r>
          </a:p>
          <a:p>
            <a:r>
              <a:rPr lang="en-US" sz="2400" dirty="0"/>
              <a:t>accessed using the dot (</a:t>
            </a:r>
            <a:r>
              <a:rPr lang="en-US" sz="2400" b="1" dirty="0">
                <a:solidFill>
                  <a:srgbClr val="FF0000"/>
                </a:solidFill>
              </a:rPr>
              <a:t>.</a:t>
            </a:r>
            <a:r>
              <a:rPr lang="en-US" sz="2400" dirty="0"/>
              <a:t>) operator</a:t>
            </a:r>
          </a:p>
          <a:p>
            <a:pPr marL="0" indent="0">
              <a:buNone/>
              <a:tabLst>
                <a:tab pos="341313" algn="l"/>
              </a:tabLst>
            </a:pPr>
            <a:r>
              <a:rPr lang="en-US" dirty="0"/>
              <a:t>  	</a:t>
            </a:r>
            <a:r>
              <a:rPr lang="en-US" sz="2200" dirty="0">
                <a:latin typeface="Avenir Next LT Pro" panose="020B0504020202020204" pitchFamily="34" charset="0"/>
              </a:rPr>
              <a:t>E.g. 	</a:t>
            </a:r>
          </a:p>
          <a:p>
            <a:pPr marL="0" indent="0">
              <a:buNone/>
              <a:tabLst>
                <a:tab pos="457200" algn="l"/>
              </a:tabLst>
            </a:pPr>
            <a:r>
              <a:rPr lang="en-US" sz="2200" dirty="0">
                <a:latin typeface="Avenir Next LT Pro" panose="020B0504020202020204" pitchFamily="34" charset="0"/>
              </a:rPr>
              <a:t>		double </a:t>
            </a:r>
            <a:r>
              <a:rPr lang="en-US" sz="2200" dirty="0" err="1">
                <a:latin typeface="Avenir Next LT Pro" panose="020B0504020202020204" pitchFamily="34" charset="0"/>
              </a:rPr>
              <a:t>gst</a:t>
            </a:r>
            <a:r>
              <a:rPr lang="en-US" sz="2200" dirty="0">
                <a:latin typeface="Avenir Next LT Pro" panose="020B0504020202020204" pitchFamily="34" charset="0"/>
              </a:rPr>
              <a:t> = p1</a:t>
            </a:r>
            <a:r>
              <a:rPr lang="en-US" sz="2200" b="1" dirty="0">
                <a:solidFill>
                  <a:srgbClr val="FF0000"/>
                </a:solidFill>
                <a:latin typeface="Avenir Next LT Pro" panose="020B0504020202020204" pitchFamily="34" charset="0"/>
              </a:rPr>
              <a:t>.</a:t>
            </a:r>
            <a:r>
              <a:rPr lang="en-US" sz="2200" dirty="0">
                <a:latin typeface="Avenir Next LT Pro" panose="020B0504020202020204" pitchFamily="34" charset="0"/>
              </a:rPr>
              <a:t>CalculateGST();</a:t>
            </a:r>
          </a:p>
          <a:p>
            <a:pPr marL="0" indent="0">
              <a:buNone/>
            </a:pPr>
            <a:r>
              <a:rPr lang="en-US" sz="2200" dirty="0">
                <a:latin typeface="Avenir Next LT Pro" panose="020B0504020202020204" pitchFamily="34" charset="0"/>
              </a:rPr>
              <a:t>	</a:t>
            </a:r>
            <a:r>
              <a:rPr lang="en-US" sz="2200" dirty="0" err="1">
                <a:latin typeface="Avenir Next LT Pro" panose="020B0504020202020204" pitchFamily="34" charset="0"/>
              </a:rPr>
              <a:t>Console.WriteLine</a:t>
            </a:r>
            <a:r>
              <a:rPr lang="en-US" sz="2200" dirty="0">
                <a:latin typeface="Avenir Next LT Pro" panose="020B0504020202020204" pitchFamily="34" charset="0"/>
              </a:rPr>
              <a:t>("GST of p2 = " + p2</a:t>
            </a:r>
            <a:r>
              <a:rPr lang="en-US" sz="2200" dirty="0">
                <a:solidFill>
                  <a:srgbClr val="FF0000"/>
                </a:solidFill>
                <a:latin typeface="Avenir Next LT Pro" panose="020B0504020202020204" pitchFamily="34" charset="0"/>
              </a:rPr>
              <a:t>.</a:t>
            </a:r>
            <a:r>
              <a:rPr lang="en-US" sz="2200" dirty="0">
                <a:latin typeface="Avenir Next LT Pro" panose="020B0504020202020204" pitchFamily="34" charset="0"/>
              </a:rPr>
              <a:t>CalculateGST());</a:t>
            </a:r>
          </a:p>
          <a:p>
            <a:pPr marL="0" indent="0">
              <a:buNone/>
            </a:pPr>
            <a:r>
              <a:rPr lang="en-US" dirty="0">
                <a:latin typeface="Arial Narrow" panose="020B0606020202030204" pitchFamily="34" charset="0"/>
              </a:rPr>
              <a:t>		</a:t>
            </a:r>
            <a:endParaRPr lang="en-SG" dirty="0">
              <a:latin typeface="Arial Narrow" panose="020B0606020202030204" pitchFamily="34" charset="0"/>
            </a:endParaRPr>
          </a:p>
        </p:txBody>
      </p:sp>
      <p:pic>
        <p:nvPicPr>
          <p:cNvPr id="4" name="s30">
            <a:hlinkClick r:id="" action="ppaction://media"/>
            <a:extLst>
              <a:ext uri="{FF2B5EF4-FFF2-40B4-BE49-F238E27FC236}">
                <a16:creationId xmlns:a16="http://schemas.microsoft.com/office/drawing/2014/main" id="{35FC7030-F6C4-4832-ABFE-137D32EE7B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175419"/>
            <a:ext cx="406400" cy="406400"/>
          </a:xfrm>
          <a:prstGeom prst="rect">
            <a:avLst/>
          </a:prstGeom>
        </p:spPr>
      </p:pic>
      <p:graphicFrame>
        <p:nvGraphicFramePr>
          <p:cNvPr id="6" name="Group 75">
            <a:extLst>
              <a:ext uri="{FF2B5EF4-FFF2-40B4-BE49-F238E27FC236}">
                <a16:creationId xmlns:a16="http://schemas.microsoft.com/office/drawing/2014/main" id="{7ADB9473-C1F4-4D6E-ACF7-DB99997D0954}"/>
              </a:ext>
            </a:extLst>
          </p:cNvPr>
          <p:cNvGraphicFramePr>
            <a:graphicFrameLocks/>
          </p:cNvGraphicFramePr>
          <p:nvPr>
            <p:extLst>
              <p:ext uri="{D42A27DB-BD31-4B8C-83A1-F6EECF244321}">
                <p14:modId xmlns:p14="http://schemas.microsoft.com/office/powerpoint/2010/main" val="1677071734"/>
              </p:ext>
            </p:extLst>
          </p:nvPr>
        </p:nvGraphicFramePr>
        <p:xfrm>
          <a:off x="1143000" y="3556288"/>
          <a:ext cx="3733800" cy="2285808"/>
        </p:xfrm>
        <a:graphic>
          <a:graphicData uri="http://schemas.openxmlformats.org/drawingml/2006/table">
            <a:tbl>
              <a:tblPr/>
              <a:tblGrid>
                <a:gridCol w="3733800">
                  <a:extLst>
                    <a:ext uri="{9D8B030D-6E8A-4147-A177-3AD203B41FA5}">
                      <a16:colId xmlns:a16="http://schemas.microsoft.com/office/drawing/2014/main" val="20000"/>
                    </a:ext>
                  </a:extLst>
                </a:gridCol>
              </a:tblGrid>
              <a:tr h="357981">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1"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Product</a:t>
                      </a:r>
                    </a:p>
                  </a:txBody>
                  <a:tcPr marT="45688" marB="4568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43845">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code:int</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name:string</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price:double</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txBody>
                  <a:tcPr marT="45688" marB="4568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3309">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+Product(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int,string,double</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CalculateGST</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():double</a:t>
                      </a:r>
                    </a:p>
                  </a:txBody>
                  <a:tcPr marT="45688" marB="4568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6396824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4A9F57-D47F-474A-9882-54E59DD08750}"/>
              </a:ext>
            </a:extLst>
          </p:cNvPr>
          <p:cNvSpPr>
            <a:spLocks noGrp="1"/>
          </p:cNvSpPr>
          <p:nvPr>
            <p:ph idx="1"/>
          </p:nvPr>
        </p:nvSpPr>
        <p:spPr>
          <a:xfrm>
            <a:off x="1905000" y="2590800"/>
            <a:ext cx="4914900" cy="762000"/>
          </a:xfrm>
        </p:spPr>
        <p:txBody>
          <a:bodyPr/>
          <a:lstStyle/>
          <a:p>
            <a:pPr marL="0" indent="0" algn="ctr">
              <a:buNone/>
            </a:pPr>
            <a:r>
              <a:rPr lang="en-SG" sz="3600" b="1" i="1" dirty="0">
                <a:solidFill>
                  <a:srgbClr val="FF0000"/>
                </a:solidFill>
              </a:rPr>
              <a:t>Activities</a:t>
            </a:r>
          </a:p>
        </p:txBody>
      </p:sp>
      <p:pic>
        <p:nvPicPr>
          <p:cNvPr id="2" name="s31">
            <a:hlinkClick r:id="" action="ppaction://media"/>
            <a:extLst>
              <a:ext uri="{FF2B5EF4-FFF2-40B4-BE49-F238E27FC236}">
                <a16:creationId xmlns:a16="http://schemas.microsoft.com/office/drawing/2014/main" id="{281D48F7-EA5A-4E2D-822B-0448D9B160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58200" y="228600"/>
            <a:ext cx="406400" cy="406400"/>
          </a:xfrm>
          <a:prstGeom prst="rect">
            <a:avLst/>
          </a:prstGeom>
        </p:spPr>
      </p:pic>
    </p:spTree>
    <p:extLst>
      <p:ext uri="{BB962C8B-B14F-4D97-AF65-F5344CB8AC3E}">
        <p14:creationId xmlns:p14="http://schemas.microsoft.com/office/powerpoint/2010/main" val="2481514830"/>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8EDE-9ED0-4B74-B28D-6A326A81E72B}"/>
              </a:ext>
            </a:extLst>
          </p:cNvPr>
          <p:cNvSpPr>
            <a:spLocks noGrp="1"/>
          </p:cNvSpPr>
          <p:nvPr>
            <p:ph type="title"/>
          </p:nvPr>
        </p:nvSpPr>
        <p:spPr/>
        <p:txBody>
          <a:bodyPr/>
          <a:lstStyle/>
          <a:p>
            <a:r>
              <a:rPr lang="en-US" dirty="0"/>
              <a:t>Activity 1 </a:t>
            </a:r>
            <a:r>
              <a:rPr lang="en-US" baseline="-25000" dirty="0"/>
              <a:t>/1…</a:t>
            </a:r>
          </a:p>
        </p:txBody>
      </p:sp>
      <p:sp>
        <p:nvSpPr>
          <p:cNvPr id="3" name="Content Placeholder 2">
            <a:extLst>
              <a:ext uri="{FF2B5EF4-FFF2-40B4-BE49-F238E27FC236}">
                <a16:creationId xmlns:a16="http://schemas.microsoft.com/office/drawing/2014/main" id="{A32DE0E7-9987-463B-9F1D-75580A28F250}"/>
              </a:ext>
            </a:extLst>
          </p:cNvPr>
          <p:cNvSpPr>
            <a:spLocks noGrp="1"/>
          </p:cNvSpPr>
          <p:nvPr>
            <p:ph idx="1"/>
          </p:nvPr>
        </p:nvSpPr>
        <p:spPr>
          <a:xfrm>
            <a:off x="76200" y="884238"/>
            <a:ext cx="9067800" cy="3535362"/>
          </a:xfrm>
        </p:spPr>
        <p:txBody>
          <a:bodyPr/>
          <a:lstStyle/>
          <a:p>
            <a:pPr marL="0" indent="0">
              <a:buNone/>
            </a:pPr>
            <a:r>
              <a:rPr lang="en-US" sz="2400" dirty="0"/>
              <a:t>The C# code for the following </a:t>
            </a:r>
            <a:r>
              <a:rPr lang="en-US" sz="2400" dirty="0" err="1"/>
              <a:t>SalesEmployee</a:t>
            </a:r>
            <a:r>
              <a:rPr lang="en-US" sz="2400" dirty="0"/>
              <a:t> class is given on the next two slides.</a:t>
            </a:r>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spcBef>
                <a:spcPts val="600"/>
              </a:spcBef>
              <a:buNone/>
            </a:pPr>
            <a:endParaRPr lang="en-US" sz="2000" i="1" dirty="0"/>
          </a:p>
          <a:p>
            <a:pPr marL="0" indent="0">
              <a:buNone/>
            </a:pPr>
            <a:endParaRPr lang="en-US" dirty="0"/>
          </a:p>
        </p:txBody>
      </p:sp>
      <p:graphicFrame>
        <p:nvGraphicFramePr>
          <p:cNvPr id="4" name="Group 32">
            <a:extLst>
              <a:ext uri="{FF2B5EF4-FFF2-40B4-BE49-F238E27FC236}">
                <a16:creationId xmlns:a16="http://schemas.microsoft.com/office/drawing/2014/main" id="{5B0BFB82-FEDE-4C63-8AD5-D476B60D9F21}"/>
              </a:ext>
            </a:extLst>
          </p:cNvPr>
          <p:cNvGraphicFramePr>
            <a:graphicFrameLocks/>
          </p:cNvGraphicFramePr>
          <p:nvPr>
            <p:extLst>
              <p:ext uri="{D42A27DB-BD31-4B8C-83A1-F6EECF244321}">
                <p14:modId xmlns:p14="http://schemas.microsoft.com/office/powerpoint/2010/main" val="3932082236"/>
              </p:ext>
            </p:extLst>
          </p:nvPr>
        </p:nvGraphicFramePr>
        <p:xfrm>
          <a:off x="1338263" y="1828800"/>
          <a:ext cx="5291137" cy="2346988"/>
        </p:xfrm>
        <a:graphic>
          <a:graphicData uri="http://schemas.openxmlformats.org/drawingml/2006/table">
            <a:tbl>
              <a:tblPr/>
              <a:tblGrid>
                <a:gridCol w="5291137">
                  <a:extLst>
                    <a:ext uri="{9D8B030D-6E8A-4147-A177-3AD203B41FA5}">
                      <a16:colId xmlns:a16="http://schemas.microsoft.com/office/drawing/2014/main" val="20000"/>
                    </a:ext>
                  </a:extLst>
                </a:gridCol>
              </a:tblGrid>
              <a:tr h="354788">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1"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SalesEmployee</a:t>
                      </a:r>
                      <a:endParaRPr kumimoji="1" lang="en-US" altLang="en-US" sz="2000" b="1"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txBody>
                  <a:tcPr marT="45727" marB="4572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37244">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id:int</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name:string</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basicSalary:double</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-sales: double</a:t>
                      </a:r>
                    </a:p>
                  </a:txBody>
                  <a:tcPr marT="45727" marB="4572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SalesEmployee</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int,string,double,double</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p>
                  </a:txBody>
                  <a:tcPr marT="45727" marB="4572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7A0A37F7-1065-4F44-A0F9-D27AD842348A}"/>
              </a:ext>
            </a:extLst>
          </p:cNvPr>
          <p:cNvGraphicFramePr>
            <a:graphicFrameLocks noGrp="1"/>
          </p:cNvGraphicFramePr>
          <p:nvPr>
            <p:extLst>
              <p:ext uri="{D42A27DB-BD31-4B8C-83A1-F6EECF244321}">
                <p14:modId xmlns:p14="http://schemas.microsoft.com/office/powerpoint/2010/main" val="1192650108"/>
              </p:ext>
            </p:extLst>
          </p:nvPr>
        </p:nvGraphicFramePr>
        <p:xfrm>
          <a:off x="4648200" y="4541520"/>
          <a:ext cx="4343400" cy="1097280"/>
        </p:xfrm>
        <a:graphic>
          <a:graphicData uri="http://schemas.openxmlformats.org/drawingml/2006/table">
            <a:tbl>
              <a:tblPr firstRow="1" firstCol="1" lastRow="1" lastCol="1" bandRow="1" bandCol="1">
                <a:tableStyleId>{5C22544A-7EE6-4342-B048-85BDC9FD1C3A}</a:tableStyleId>
              </a:tblPr>
              <a:tblGrid>
                <a:gridCol w="868680">
                  <a:extLst>
                    <a:ext uri="{9D8B030D-6E8A-4147-A177-3AD203B41FA5}">
                      <a16:colId xmlns:a16="http://schemas.microsoft.com/office/drawing/2014/main" val="1747800786"/>
                    </a:ext>
                  </a:extLst>
                </a:gridCol>
                <a:gridCol w="868680">
                  <a:extLst>
                    <a:ext uri="{9D8B030D-6E8A-4147-A177-3AD203B41FA5}">
                      <a16:colId xmlns:a16="http://schemas.microsoft.com/office/drawing/2014/main" val="236167313"/>
                    </a:ext>
                  </a:extLst>
                </a:gridCol>
                <a:gridCol w="868680">
                  <a:extLst>
                    <a:ext uri="{9D8B030D-6E8A-4147-A177-3AD203B41FA5}">
                      <a16:colId xmlns:a16="http://schemas.microsoft.com/office/drawing/2014/main" val="4262165668"/>
                    </a:ext>
                  </a:extLst>
                </a:gridCol>
                <a:gridCol w="822960">
                  <a:extLst>
                    <a:ext uri="{9D8B030D-6E8A-4147-A177-3AD203B41FA5}">
                      <a16:colId xmlns:a16="http://schemas.microsoft.com/office/drawing/2014/main" val="3807922997"/>
                    </a:ext>
                  </a:extLst>
                </a:gridCol>
                <a:gridCol w="914400">
                  <a:extLst>
                    <a:ext uri="{9D8B030D-6E8A-4147-A177-3AD203B41FA5}">
                      <a16:colId xmlns:a16="http://schemas.microsoft.com/office/drawing/2014/main" val="793518459"/>
                    </a:ext>
                  </a:extLst>
                </a:gridCol>
              </a:tblGrid>
              <a:tr h="0">
                <a:tc>
                  <a:txBody>
                    <a:bodyPr/>
                    <a:lstStyle/>
                    <a:p>
                      <a:pPr marL="0" marR="0" algn="ctr">
                        <a:spcBef>
                          <a:spcPts val="0"/>
                        </a:spcBef>
                        <a:spcAft>
                          <a:spcPts val="0"/>
                        </a:spcAft>
                      </a:pPr>
                      <a:r>
                        <a:rPr lang="en-US" sz="1800" b="0" dirty="0">
                          <a:solidFill>
                            <a:srgbClr val="0033CC"/>
                          </a:solidFill>
                          <a:effectLst/>
                          <a:latin typeface="Consolas" panose="020B0609020204030204" pitchFamily="49" charset="0"/>
                        </a:rPr>
                        <a:t>101</a:t>
                      </a:r>
                    </a:p>
                    <a:p>
                      <a:pPr marL="0" marR="0" algn="ctr">
                        <a:spcBef>
                          <a:spcPts val="0"/>
                        </a:spcBef>
                        <a:spcAft>
                          <a:spcPts val="0"/>
                        </a:spcAft>
                      </a:pPr>
                      <a:r>
                        <a:rPr lang="en-US" sz="1800" b="0" dirty="0">
                          <a:solidFill>
                            <a:srgbClr val="0033CC"/>
                          </a:solidFill>
                          <a:effectLst/>
                          <a:latin typeface="Consolas" panose="020B0609020204030204" pitchFamily="49" charset="0"/>
                        </a:rPr>
                        <a:t>Angie </a:t>
                      </a:r>
                    </a:p>
                    <a:p>
                      <a:pPr marL="0" marR="0" algn="ctr">
                        <a:spcBef>
                          <a:spcPts val="0"/>
                        </a:spcBef>
                        <a:spcAft>
                          <a:spcPts val="0"/>
                        </a:spcAft>
                      </a:pPr>
                      <a:r>
                        <a:rPr lang="en-US" sz="1800" b="0" dirty="0">
                          <a:solidFill>
                            <a:srgbClr val="0033CC"/>
                          </a:solidFill>
                          <a:effectLst/>
                          <a:latin typeface="Consolas" panose="020B0609020204030204" pitchFamily="49" charset="0"/>
                        </a:rPr>
                        <a:t>1200</a:t>
                      </a:r>
                    </a:p>
                    <a:p>
                      <a:pPr marL="0" marR="0" algn="ctr">
                        <a:spcBef>
                          <a:spcPts val="0"/>
                        </a:spcBef>
                        <a:spcAft>
                          <a:spcPts val="0"/>
                        </a:spcAft>
                      </a:pPr>
                      <a:r>
                        <a:rPr lang="en-US" sz="1800" b="0" dirty="0">
                          <a:solidFill>
                            <a:srgbClr val="0033CC"/>
                          </a:solidFill>
                          <a:effectLst/>
                          <a:latin typeface="Consolas" panose="020B0609020204030204" pitchFamily="49" charset="0"/>
                        </a:rPr>
                        <a:t>15000</a:t>
                      </a:r>
                    </a:p>
                  </a:txBody>
                  <a:tcPr marL="68580" marR="68580" marT="0" marB="0"/>
                </a:tc>
                <a:tc>
                  <a:txBody>
                    <a:bodyPr/>
                    <a:lstStyle/>
                    <a:p>
                      <a:pPr marL="0" marR="0" algn="ctr">
                        <a:spcBef>
                          <a:spcPts val="0"/>
                        </a:spcBef>
                        <a:spcAft>
                          <a:spcPts val="0"/>
                        </a:spcAft>
                      </a:pPr>
                      <a:r>
                        <a:rPr lang="en-US" sz="1800" b="0" dirty="0">
                          <a:solidFill>
                            <a:srgbClr val="0033CC"/>
                          </a:solidFill>
                          <a:effectLst/>
                          <a:latin typeface="Consolas" panose="020B0609020204030204" pitchFamily="49" charset="0"/>
                        </a:rPr>
                        <a:t>105</a:t>
                      </a:r>
                    </a:p>
                    <a:p>
                      <a:pPr marL="0" marR="0" algn="ctr">
                        <a:spcBef>
                          <a:spcPts val="0"/>
                        </a:spcBef>
                        <a:spcAft>
                          <a:spcPts val="0"/>
                        </a:spcAft>
                      </a:pPr>
                      <a:r>
                        <a:rPr lang="en-US" sz="1800" b="0" dirty="0">
                          <a:solidFill>
                            <a:srgbClr val="0033CC"/>
                          </a:solidFill>
                          <a:effectLst/>
                          <a:latin typeface="Consolas" panose="020B0609020204030204" pitchFamily="49" charset="0"/>
                        </a:rPr>
                        <a:t>Cindy</a:t>
                      </a:r>
                    </a:p>
                    <a:p>
                      <a:pPr marL="0" marR="0" algn="ctr">
                        <a:spcBef>
                          <a:spcPts val="0"/>
                        </a:spcBef>
                        <a:spcAft>
                          <a:spcPts val="0"/>
                        </a:spcAft>
                      </a:pPr>
                      <a:r>
                        <a:rPr lang="en-US" sz="1800" b="0" dirty="0">
                          <a:solidFill>
                            <a:srgbClr val="0033CC"/>
                          </a:solidFill>
                          <a:effectLst/>
                          <a:latin typeface="Consolas" panose="020B0609020204030204" pitchFamily="49" charset="0"/>
                        </a:rPr>
                        <a:t>1000</a:t>
                      </a:r>
                    </a:p>
                    <a:p>
                      <a:pPr marL="0" marR="0" algn="ctr">
                        <a:spcBef>
                          <a:spcPts val="0"/>
                        </a:spcBef>
                        <a:spcAft>
                          <a:spcPts val="0"/>
                        </a:spcAft>
                      </a:pPr>
                      <a:r>
                        <a:rPr lang="en-US" sz="1800" b="0" dirty="0">
                          <a:solidFill>
                            <a:srgbClr val="0033CC"/>
                          </a:solidFill>
                          <a:effectLst/>
                          <a:latin typeface="Consolas" panose="020B0609020204030204" pitchFamily="49" charset="0"/>
                        </a:rPr>
                        <a:t>12000</a:t>
                      </a:r>
                      <a:endParaRPr lang="en-US" sz="1800" b="0" dirty="0">
                        <a:solidFill>
                          <a:srgbClr val="0033CC"/>
                        </a:solidFill>
                        <a:effectLst/>
                        <a:latin typeface="Consolas" panose="020B0609020204030204" pitchFamily="49"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800" b="0" dirty="0">
                          <a:solidFill>
                            <a:srgbClr val="0033CC"/>
                          </a:solidFill>
                          <a:effectLst/>
                          <a:latin typeface="Consolas" panose="020B0609020204030204" pitchFamily="49" charset="0"/>
                        </a:rPr>
                        <a:t>108</a:t>
                      </a:r>
                    </a:p>
                    <a:p>
                      <a:pPr marL="0" marR="0" algn="ctr">
                        <a:spcBef>
                          <a:spcPts val="0"/>
                        </a:spcBef>
                        <a:spcAft>
                          <a:spcPts val="0"/>
                        </a:spcAft>
                      </a:pPr>
                      <a:r>
                        <a:rPr lang="en-US" sz="1800" b="0" dirty="0">
                          <a:solidFill>
                            <a:srgbClr val="0033CC"/>
                          </a:solidFill>
                          <a:effectLst/>
                          <a:latin typeface="Consolas" panose="020B0609020204030204" pitchFamily="49" charset="0"/>
                        </a:rPr>
                        <a:t>David </a:t>
                      </a:r>
                    </a:p>
                    <a:p>
                      <a:pPr marL="0" marR="0" algn="ctr">
                        <a:spcBef>
                          <a:spcPts val="0"/>
                        </a:spcBef>
                        <a:spcAft>
                          <a:spcPts val="0"/>
                        </a:spcAft>
                      </a:pPr>
                      <a:r>
                        <a:rPr lang="en-US" sz="1800" b="0" dirty="0">
                          <a:solidFill>
                            <a:srgbClr val="0033CC"/>
                          </a:solidFill>
                          <a:effectLst/>
                          <a:latin typeface="Consolas" panose="020B0609020204030204" pitchFamily="49" charset="0"/>
                        </a:rPr>
                        <a:t>1500</a:t>
                      </a:r>
                    </a:p>
                    <a:p>
                      <a:pPr marL="0" marR="0" algn="ctr">
                        <a:spcBef>
                          <a:spcPts val="0"/>
                        </a:spcBef>
                        <a:spcAft>
                          <a:spcPts val="0"/>
                        </a:spcAft>
                      </a:pPr>
                      <a:r>
                        <a:rPr lang="en-US" sz="1800" b="0" dirty="0">
                          <a:solidFill>
                            <a:srgbClr val="0033CC"/>
                          </a:solidFill>
                          <a:effectLst/>
                          <a:latin typeface="Consolas" panose="020B0609020204030204" pitchFamily="49" charset="0"/>
                        </a:rPr>
                        <a:t>20000</a:t>
                      </a:r>
                      <a:endParaRPr lang="en-US" sz="1800" b="0" dirty="0">
                        <a:solidFill>
                          <a:srgbClr val="0033CC"/>
                        </a:solidFill>
                        <a:effectLst/>
                        <a:latin typeface="Consolas" panose="020B0609020204030204" pitchFamily="49"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800" b="0" dirty="0">
                          <a:solidFill>
                            <a:srgbClr val="0033CC"/>
                          </a:solidFill>
                          <a:effectLst/>
                          <a:latin typeface="Consolas" panose="020B0609020204030204" pitchFamily="49" charset="0"/>
                        </a:rPr>
                        <a:t>112</a:t>
                      </a:r>
                    </a:p>
                    <a:p>
                      <a:pPr marL="0" marR="0" algn="ctr">
                        <a:spcBef>
                          <a:spcPts val="0"/>
                        </a:spcBef>
                        <a:spcAft>
                          <a:spcPts val="0"/>
                        </a:spcAft>
                      </a:pPr>
                      <a:r>
                        <a:rPr lang="en-US" sz="1800" b="0" dirty="0">
                          <a:solidFill>
                            <a:srgbClr val="0033CC"/>
                          </a:solidFill>
                          <a:effectLst/>
                          <a:latin typeface="Consolas" panose="020B0609020204030204" pitchFamily="49" charset="0"/>
                        </a:rPr>
                        <a:t>Jason </a:t>
                      </a:r>
                    </a:p>
                    <a:p>
                      <a:pPr marL="0" marR="0" algn="ctr">
                        <a:spcBef>
                          <a:spcPts val="0"/>
                        </a:spcBef>
                        <a:spcAft>
                          <a:spcPts val="0"/>
                        </a:spcAft>
                      </a:pPr>
                      <a:r>
                        <a:rPr lang="en-US" sz="1800" b="0" dirty="0">
                          <a:solidFill>
                            <a:srgbClr val="0033CC"/>
                          </a:solidFill>
                          <a:effectLst/>
                          <a:latin typeface="Consolas" panose="020B0609020204030204" pitchFamily="49" charset="0"/>
                        </a:rPr>
                        <a:t>3000</a:t>
                      </a:r>
                    </a:p>
                    <a:p>
                      <a:pPr marL="0" marR="0" algn="ctr">
                        <a:spcBef>
                          <a:spcPts val="0"/>
                        </a:spcBef>
                        <a:spcAft>
                          <a:spcPts val="0"/>
                        </a:spcAft>
                      </a:pPr>
                      <a:r>
                        <a:rPr lang="en-US" sz="1800" b="0" dirty="0">
                          <a:solidFill>
                            <a:srgbClr val="0033CC"/>
                          </a:solidFill>
                          <a:effectLst/>
                          <a:latin typeface="Consolas" panose="020B0609020204030204" pitchFamily="49" charset="0"/>
                        </a:rPr>
                        <a:t>30000</a:t>
                      </a:r>
                      <a:endParaRPr lang="en-US" sz="1800" b="0" dirty="0">
                        <a:solidFill>
                          <a:srgbClr val="0033CC"/>
                        </a:solidFill>
                        <a:effectLst/>
                        <a:latin typeface="Consolas" panose="020B0609020204030204" pitchFamily="49"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800" b="0" dirty="0">
                          <a:solidFill>
                            <a:srgbClr val="0033CC"/>
                          </a:solidFill>
                          <a:effectLst/>
                          <a:latin typeface="Consolas" panose="020B0609020204030204" pitchFamily="49" charset="0"/>
                        </a:rPr>
                        <a:t>127</a:t>
                      </a:r>
                    </a:p>
                    <a:p>
                      <a:pPr marL="0" marR="0" algn="ctr">
                        <a:spcBef>
                          <a:spcPts val="0"/>
                        </a:spcBef>
                        <a:spcAft>
                          <a:spcPts val="0"/>
                        </a:spcAft>
                      </a:pPr>
                      <a:r>
                        <a:rPr lang="en-US" sz="1800" b="0" dirty="0">
                          <a:solidFill>
                            <a:srgbClr val="0033CC"/>
                          </a:solidFill>
                          <a:effectLst/>
                          <a:latin typeface="Consolas" panose="020B0609020204030204" pitchFamily="49" charset="0"/>
                        </a:rPr>
                        <a:t>Vivian </a:t>
                      </a:r>
                    </a:p>
                    <a:p>
                      <a:pPr marL="0" marR="0" algn="ctr">
                        <a:spcBef>
                          <a:spcPts val="0"/>
                        </a:spcBef>
                        <a:spcAft>
                          <a:spcPts val="0"/>
                        </a:spcAft>
                      </a:pPr>
                      <a:r>
                        <a:rPr lang="en-US" sz="1800" b="0" dirty="0">
                          <a:solidFill>
                            <a:srgbClr val="0033CC"/>
                          </a:solidFill>
                          <a:effectLst/>
                          <a:latin typeface="Consolas" panose="020B0609020204030204" pitchFamily="49" charset="0"/>
                        </a:rPr>
                        <a:t>2000</a:t>
                      </a:r>
                    </a:p>
                    <a:p>
                      <a:pPr marL="0" marR="0" algn="ctr">
                        <a:spcBef>
                          <a:spcPts val="0"/>
                        </a:spcBef>
                        <a:spcAft>
                          <a:spcPts val="0"/>
                        </a:spcAft>
                      </a:pPr>
                      <a:r>
                        <a:rPr lang="en-US" sz="1800" b="0" dirty="0">
                          <a:solidFill>
                            <a:srgbClr val="0033CC"/>
                          </a:solidFill>
                          <a:effectLst/>
                          <a:latin typeface="Consolas" panose="020B0609020204030204" pitchFamily="49" charset="0"/>
                        </a:rPr>
                        <a:t>25000</a:t>
                      </a:r>
                      <a:endParaRPr lang="en-US" sz="1800" b="0" dirty="0">
                        <a:solidFill>
                          <a:srgbClr val="0033CC"/>
                        </a:solidFill>
                        <a:effectLst/>
                        <a:latin typeface="Consolas" panose="020B0609020204030204" pitchFamily="49" charset="0"/>
                        <a:ea typeface="SimSun" panose="02010600030101010101" pitchFamily="2" charset="-122"/>
                      </a:endParaRPr>
                    </a:p>
                  </a:txBody>
                  <a:tcPr marL="68580" marR="68580" marT="0" marB="0"/>
                </a:tc>
                <a:extLst>
                  <a:ext uri="{0D108BD9-81ED-4DB2-BD59-A6C34878D82A}">
                    <a16:rowId xmlns:a16="http://schemas.microsoft.com/office/drawing/2014/main" val="1462300703"/>
                  </a:ext>
                </a:extLst>
              </a:tr>
            </a:tbl>
          </a:graphicData>
        </a:graphic>
      </p:graphicFrame>
      <p:sp>
        <p:nvSpPr>
          <p:cNvPr id="6" name="TextBox 5">
            <a:extLst>
              <a:ext uri="{FF2B5EF4-FFF2-40B4-BE49-F238E27FC236}">
                <a16:creationId xmlns:a16="http://schemas.microsoft.com/office/drawing/2014/main" id="{1182E0B9-B271-425D-BC16-8D879424D756}"/>
              </a:ext>
            </a:extLst>
          </p:cNvPr>
          <p:cNvSpPr txBox="1"/>
          <p:nvPr/>
        </p:nvSpPr>
        <p:spPr>
          <a:xfrm>
            <a:off x="174170" y="4331136"/>
            <a:ext cx="4397830" cy="1446550"/>
          </a:xfrm>
          <a:prstGeom prst="rect">
            <a:avLst/>
          </a:prstGeom>
          <a:noFill/>
        </p:spPr>
        <p:txBody>
          <a:bodyPr wrap="square" rtlCol="0">
            <a:spAutoFit/>
          </a:bodyPr>
          <a:lstStyle/>
          <a:p>
            <a:pPr marL="0" indent="0">
              <a:spcBef>
                <a:spcPts val="600"/>
              </a:spcBef>
              <a:buNone/>
            </a:pPr>
            <a:r>
              <a:rPr lang="en-US" sz="2200" dirty="0">
                <a:solidFill>
                  <a:srgbClr val="660033"/>
                </a:solidFill>
                <a:latin typeface="+mn-lt"/>
                <a:cs typeface="+mn-cs"/>
              </a:rPr>
              <a:t>Write code in the program class to create a list, </a:t>
            </a:r>
            <a:r>
              <a:rPr lang="en-US" sz="2200" dirty="0" err="1">
                <a:solidFill>
                  <a:srgbClr val="660033"/>
                </a:solidFill>
                <a:latin typeface="+mn-lt"/>
                <a:cs typeface="+mn-cs"/>
              </a:rPr>
              <a:t>employeeList</a:t>
            </a:r>
            <a:r>
              <a:rPr lang="en-US" sz="2200" dirty="0">
                <a:solidFill>
                  <a:srgbClr val="660033"/>
                </a:solidFill>
                <a:latin typeface="+mn-lt"/>
                <a:cs typeface="+mn-cs"/>
              </a:rPr>
              <a:t> with the given values and display the content of the list on the console.</a:t>
            </a:r>
          </a:p>
        </p:txBody>
      </p:sp>
      <p:pic>
        <p:nvPicPr>
          <p:cNvPr id="7" name="s31_2">
            <a:hlinkClick r:id="" action="ppaction://media"/>
            <a:extLst>
              <a:ext uri="{FF2B5EF4-FFF2-40B4-BE49-F238E27FC236}">
                <a16:creationId xmlns:a16="http://schemas.microsoft.com/office/drawing/2014/main" id="{A7857D59-DE4C-4857-B0F7-2BE7CFE2C3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400" y="213678"/>
            <a:ext cx="406400" cy="406400"/>
          </a:xfrm>
          <a:prstGeom prst="rect">
            <a:avLst/>
          </a:prstGeom>
        </p:spPr>
      </p:pic>
    </p:spTree>
    <p:extLst>
      <p:ext uri="{BB962C8B-B14F-4D97-AF65-F5344CB8AC3E}">
        <p14:creationId xmlns:p14="http://schemas.microsoft.com/office/powerpoint/2010/main" val="160603744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Activity 1 </a:t>
            </a:r>
            <a:r>
              <a:rPr lang="en-SG" b="0" baseline="-25000" dirty="0"/>
              <a:t>/2...</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228600" y="762000"/>
            <a:ext cx="4114798" cy="4983162"/>
          </a:xfrm>
        </p:spPr>
        <p:txBody>
          <a:bodyPr/>
          <a:lstStyle/>
          <a:p>
            <a:pPr marL="0" indent="0">
              <a:spcBef>
                <a:spcPts val="0"/>
              </a:spcBef>
              <a:buNone/>
            </a:pPr>
            <a:r>
              <a:rPr lang="en-US" sz="2000" dirty="0">
                <a:solidFill>
                  <a:srgbClr val="0000FF"/>
                </a:solidFill>
                <a:latin typeface="Avenir Next LT Pro" panose="020B0504020202020204" pitchFamily="34" charset="0"/>
              </a:rPr>
              <a:t>class </a:t>
            </a:r>
            <a:r>
              <a:rPr lang="en-US" altLang="en-US" sz="2000" dirty="0" err="1">
                <a:solidFill>
                  <a:srgbClr val="0000FF"/>
                </a:solidFill>
                <a:latin typeface="Avenir Next LT Pro" panose="020B0504020202020204" pitchFamily="34" charset="0"/>
              </a:rPr>
              <a:t>SalesEmployee</a:t>
            </a:r>
            <a:endParaRPr lang="en-US" sz="2000" dirty="0">
              <a:solidFill>
                <a:srgbClr val="0000FF"/>
              </a:solidFill>
              <a:latin typeface="Avenir Next LT Pro" panose="020B0504020202020204" pitchFamily="34" charset="0"/>
            </a:endParaRPr>
          </a:p>
          <a:p>
            <a:pPr marL="0" indent="0">
              <a:spcBef>
                <a:spcPts val="0"/>
              </a:spcBef>
              <a:buNone/>
            </a:pPr>
            <a:r>
              <a:rPr lang="en-US" sz="2000" dirty="0">
                <a:solidFill>
                  <a:srgbClr val="0000FF"/>
                </a:solidFill>
                <a:latin typeface="Avenir Next LT Pro" panose="020B0504020202020204" pitchFamily="34" charset="0"/>
              </a:rPr>
              <a:t>{</a:t>
            </a:r>
          </a:p>
          <a:p>
            <a:pPr marL="0" indent="0">
              <a:spcBef>
                <a:spcPts val="0"/>
              </a:spcBef>
              <a:buNone/>
            </a:pPr>
            <a:r>
              <a:rPr lang="en-US" sz="2000" dirty="0">
                <a:solidFill>
                  <a:srgbClr val="008000"/>
                </a:solidFill>
                <a:latin typeface="Avenir Next LT Pro" panose="020B0504020202020204" pitchFamily="34" charset="0"/>
              </a:rPr>
              <a:t>        </a:t>
            </a:r>
            <a:r>
              <a:rPr lang="en-US" sz="2000" i="1" dirty="0">
                <a:solidFill>
                  <a:srgbClr val="008000"/>
                </a:solidFill>
                <a:latin typeface="Avenir Next LT Pro" panose="020B0504020202020204" pitchFamily="34" charset="0"/>
              </a:rPr>
              <a:t>// attributes and properties</a:t>
            </a:r>
          </a:p>
          <a:p>
            <a:pPr marL="0" indent="0">
              <a:spcBef>
                <a:spcPts val="0"/>
              </a:spcBef>
              <a:buNone/>
            </a:pPr>
            <a:r>
              <a:rPr lang="en-US" sz="2000" dirty="0">
                <a:solidFill>
                  <a:srgbClr val="0000FF"/>
                </a:solidFill>
                <a:latin typeface="Avenir Next LT Pro" panose="020B0504020202020204" pitchFamily="34" charset="0"/>
              </a:rPr>
              <a:t>        private int id;</a:t>
            </a:r>
          </a:p>
          <a:p>
            <a:pPr marL="0" indent="0">
              <a:spcBef>
                <a:spcPts val="0"/>
              </a:spcBef>
              <a:buFontTx/>
              <a:buNone/>
            </a:pPr>
            <a:r>
              <a:rPr lang="en-US" sz="2000" dirty="0">
                <a:solidFill>
                  <a:srgbClr val="0000FF"/>
                </a:solidFill>
                <a:latin typeface="Avenir Next LT Pro" panose="020B0504020202020204" pitchFamily="34" charset="0"/>
              </a:rPr>
              <a:t>        public int Id</a:t>
            </a:r>
          </a:p>
          <a:p>
            <a:pPr marL="0" indent="0">
              <a:spcBef>
                <a:spcPts val="0"/>
              </a:spcBef>
              <a:buFontTx/>
              <a:buNone/>
            </a:pPr>
            <a:r>
              <a:rPr lang="en-US" sz="2000" dirty="0">
                <a:solidFill>
                  <a:srgbClr val="0000FF"/>
                </a:solidFill>
                <a:latin typeface="Avenir Next LT Pro" panose="020B0504020202020204" pitchFamily="34" charset="0"/>
              </a:rPr>
              <a:t>        {</a:t>
            </a:r>
          </a:p>
          <a:p>
            <a:pPr marL="0" indent="0">
              <a:spcBef>
                <a:spcPts val="0"/>
              </a:spcBef>
              <a:buFontTx/>
              <a:buNone/>
            </a:pPr>
            <a:r>
              <a:rPr lang="en-US" sz="2000" dirty="0">
                <a:solidFill>
                  <a:srgbClr val="0000FF"/>
                </a:solidFill>
                <a:latin typeface="Avenir Next LT Pro" panose="020B0504020202020204" pitchFamily="34" charset="0"/>
              </a:rPr>
              <a:t>            get { return id; }</a:t>
            </a:r>
          </a:p>
          <a:p>
            <a:pPr marL="0" indent="0">
              <a:spcBef>
                <a:spcPts val="0"/>
              </a:spcBef>
              <a:buFontTx/>
              <a:buNone/>
            </a:pPr>
            <a:r>
              <a:rPr lang="en-US" sz="2000" dirty="0">
                <a:solidFill>
                  <a:srgbClr val="0000FF"/>
                </a:solidFill>
                <a:latin typeface="Avenir Next LT Pro" panose="020B0504020202020204" pitchFamily="34" charset="0"/>
              </a:rPr>
              <a:t>            set { id = value; }</a:t>
            </a:r>
          </a:p>
          <a:p>
            <a:pPr marL="0" indent="0">
              <a:spcBef>
                <a:spcPts val="0"/>
              </a:spcBef>
              <a:buFontTx/>
              <a:buNone/>
            </a:pPr>
            <a:r>
              <a:rPr lang="en-US" sz="2000" dirty="0">
                <a:solidFill>
                  <a:srgbClr val="0000FF"/>
                </a:solidFill>
                <a:latin typeface="Avenir Next LT Pro" panose="020B0504020202020204" pitchFamily="34" charset="0"/>
              </a:rPr>
              <a:t>        }</a:t>
            </a:r>
          </a:p>
          <a:p>
            <a:pPr marL="0" indent="0">
              <a:spcBef>
                <a:spcPts val="0"/>
              </a:spcBef>
              <a:buFontTx/>
              <a:buNone/>
            </a:pPr>
            <a:endParaRPr lang="en-US" sz="2000" dirty="0">
              <a:solidFill>
                <a:srgbClr val="0000FF"/>
              </a:solidFill>
              <a:latin typeface="Avenir Next LT Pro" panose="020B0504020202020204" pitchFamily="34" charset="0"/>
            </a:endParaRPr>
          </a:p>
          <a:p>
            <a:pPr marL="0" indent="0">
              <a:spcBef>
                <a:spcPts val="0"/>
              </a:spcBef>
              <a:buFontTx/>
              <a:buNone/>
            </a:pPr>
            <a:r>
              <a:rPr lang="en-US" sz="2000" dirty="0">
                <a:solidFill>
                  <a:srgbClr val="0000FF"/>
                </a:solidFill>
                <a:latin typeface="Avenir Next LT Pro" panose="020B0504020202020204" pitchFamily="34" charset="0"/>
              </a:rPr>
              <a:t>        private string name;</a:t>
            </a:r>
          </a:p>
          <a:p>
            <a:pPr marL="0" indent="0">
              <a:spcBef>
                <a:spcPts val="0"/>
              </a:spcBef>
              <a:buFontTx/>
              <a:buNone/>
            </a:pPr>
            <a:r>
              <a:rPr lang="en-US" sz="2000" dirty="0">
                <a:solidFill>
                  <a:srgbClr val="0000FF"/>
                </a:solidFill>
                <a:latin typeface="Avenir Next LT Pro" panose="020B0504020202020204" pitchFamily="34" charset="0"/>
              </a:rPr>
              <a:t>        public string Name</a:t>
            </a:r>
          </a:p>
          <a:p>
            <a:pPr marL="0" indent="0">
              <a:spcBef>
                <a:spcPts val="0"/>
              </a:spcBef>
              <a:buFontTx/>
              <a:buNone/>
            </a:pPr>
            <a:r>
              <a:rPr lang="en-US" sz="2000" dirty="0">
                <a:solidFill>
                  <a:srgbClr val="0000FF"/>
                </a:solidFill>
                <a:latin typeface="Avenir Next LT Pro" panose="020B0504020202020204" pitchFamily="34" charset="0"/>
              </a:rPr>
              <a:t>        {</a:t>
            </a:r>
          </a:p>
          <a:p>
            <a:pPr marL="0" indent="0">
              <a:spcBef>
                <a:spcPts val="0"/>
              </a:spcBef>
              <a:buFontTx/>
              <a:buNone/>
            </a:pPr>
            <a:r>
              <a:rPr lang="en-US" sz="2000" dirty="0">
                <a:solidFill>
                  <a:srgbClr val="0000FF"/>
                </a:solidFill>
                <a:latin typeface="Avenir Next LT Pro" panose="020B0504020202020204" pitchFamily="34" charset="0"/>
              </a:rPr>
              <a:t>            get { return name; }</a:t>
            </a:r>
          </a:p>
          <a:p>
            <a:pPr marL="0" indent="0">
              <a:spcBef>
                <a:spcPts val="0"/>
              </a:spcBef>
              <a:buFontTx/>
              <a:buNone/>
            </a:pPr>
            <a:r>
              <a:rPr lang="en-US" sz="2000" dirty="0">
                <a:solidFill>
                  <a:srgbClr val="0000FF"/>
                </a:solidFill>
                <a:latin typeface="Avenir Next LT Pro" panose="020B0504020202020204" pitchFamily="34" charset="0"/>
              </a:rPr>
              <a:t>            set { name = value; }</a:t>
            </a:r>
          </a:p>
          <a:p>
            <a:pPr marL="0" indent="0">
              <a:spcBef>
                <a:spcPts val="0"/>
              </a:spcBef>
              <a:buFontTx/>
              <a:buNone/>
            </a:pPr>
            <a:r>
              <a:rPr lang="en-US" sz="2000" dirty="0">
                <a:solidFill>
                  <a:srgbClr val="0000FF"/>
                </a:solidFill>
                <a:latin typeface="Avenir Next LT Pro" panose="020B0504020202020204" pitchFamily="34" charset="0"/>
              </a:rPr>
              <a:t>        }</a:t>
            </a:r>
          </a:p>
          <a:p>
            <a:pPr marL="0" indent="0">
              <a:spcBef>
                <a:spcPts val="0"/>
              </a:spcBef>
              <a:buNone/>
            </a:pPr>
            <a:r>
              <a:rPr lang="en-US" sz="2000" b="1" dirty="0">
                <a:solidFill>
                  <a:srgbClr val="0033CC"/>
                </a:solidFill>
                <a:latin typeface="Arial Narrow" panose="020B0606020202030204" pitchFamily="34" charset="0"/>
              </a:rPr>
              <a:t>        </a:t>
            </a:r>
            <a:endParaRPr lang="en-US" dirty="0"/>
          </a:p>
          <a:p>
            <a:pPr marL="0" indent="0">
              <a:buNone/>
            </a:pPr>
            <a:endParaRPr lang="en-US" dirty="0"/>
          </a:p>
          <a:p>
            <a:pPr marL="0" indent="0">
              <a:buNone/>
            </a:pPr>
            <a:endParaRPr lang="en-US" dirty="0"/>
          </a:p>
          <a:p>
            <a:pPr marL="0" indent="0">
              <a:buNone/>
            </a:pPr>
            <a:endParaRPr lang="en-US" sz="2400" i="1" dirty="0">
              <a:solidFill>
                <a:srgbClr val="FF0000"/>
              </a:solidFill>
            </a:endParaRPr>
          </a:p>
          <a:p>
            <a:pPr marL="0" indent="0">
              <a:buNone/>
            </a:pPr>
            <a:endParaRPr lang="en-US" sz="2000" i="1" dirty="0"/>
          </a:p>
        </p:txBody>
      </p:sp>
      <p:sp>
        <p:nvSpPr>
          <p:cNvPr id="7" name="Content Placeholder 4">
            <a:extLst>
              <a:ext uri="{FF2B5EF4-FFF2-40B4-BE49-F238E27FC236}">
                <a16:creationId xmlns:a16="http://schemas.microsoft.com/office/drawing/2014/main" id="{D5699D38-F755-4D12-BB52-652E879104E8}"/>
              </a:ext>
            </a:extLst>
          </p:cNvPr>
          <p:cNvSpPr txBox="1">
            <a:spLocks/>
          </p:cNvSpPr>
          <p:nvPr/>
        </p:nvSpPr>
        <p:spPr bwMode="auto">
          <a:xfrm>
            <a:off x="4686305" y="823119"/>
            <a:ext cx="4190995"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a:spcBef>
                <a:spcPts val="0"/>
              </a:spcBef>
              <a:buNone/>
            </a:pPr>
            <a:r>
              <a:rPr lang="en-US" sz="2000" dirty="0">
                <a:solidFill>
                  <a:srgbClr val="0000FF"/>
                </a:solidFill>
                <a:latin typeface="Avenir Next LT Pro" panose="020B0504020202020204" pitchFamily="34" charset="0"/>
              </a:rPr>
              <a:t>        private double </a:t>
            </a:r>
            <a:r>
              <a:rPr lang="en-US" sz="2000" dirty="0" err="1">
                <a:solidFill>
                  <a:srgbClr val="0000FF"/>
                </a:solidFill>
                <a:latin typeface="Avenir Next LT Pro" panose="020B0504020202020204" pitchFamily="34" charset="0"/>
              </a:rPr>
              <a:t>basicSalary</a:t>
            </a:r>
            <a:r>
              <a:rPr lang="en-US" sz="2000" dirty="0">
                <a:solidFill>
                  <a:srgbClr val="0000FF"/>
                </a:solidFill>
                <a:latin typeface="Avenir Next LT Pro" panose="020B0504020202020204" pitchFamily="34" charset="0"/>
              </a:rPr>
              <a:t>;</a:t>
            </a:r>
          </a:p>
          <a:p>
            <a:pPr marL="0" indent="0">
              <a:spcBef>
                <a:spcPts val="0"/>
              </a:spcBef>
              <a:buNone/>
            </a:pPr>
            <a:r>
              <a:rPr lang="en-US" sz="2000" dirty="0">
                <a:solidFill>
                  <a:srgbClr val="0000FF"/>
                </a:solidFill>
                <a:latin typeface="Avenir Next LT Pro" panose="020B0504020202020204" pitchFamily="34" charset="0"/>
              </a:rPr>
              <a:t>        </a:t>
            </a:r>
            <a:r>
              <a:rPr lang="en-US" sz="2000" kern="0" dirty="0">
                <a:solidFill>
                  <a:srgbClr val="0000FF"/>
                </a:solidFill>
                <a:latin typeface="Avenir Next LT Pro" panose="020B0504020202020204" pitchFamily="34" charset="0"/>
              </a:rPr>
              <a:t>public double </a:t>
            </a:r>
            <a:r>
              <a:rPr lang="en-US" sz="2000" kern="0" dirty="0" err="1">
                <a:solidFill>
                  <a:srgbClr val="0000FF"/>
                </a:solidFill>
                <a:latin typeface="Avenir Next LT Pro" panose="020B0504020202020204" pitchFamily="34" charset="0"/>
              </a:rPr>
              <a:t>BasicSalary</a:t>
            </a:r>
            <a:endParaRPr lang="en-US" sz="2000" kern="0" dirty="0">
              <a:solidFill>
                <a:srgbClr val="0000FF"/>
              </a:solidFill>
              <a:latin typeface="Avenir Next LT Pro" panose="020B0504020202020204" pitchFamily="34" charset="0"/>
            </a:endParaRPr>
          </a:p>
          <a:p>
            <a:pPr marL="0" indent="0">
              <a:spcBef>
                <a:spcPts val="0"/>
              </a:spcBef>
              <a:buFontTx/>
              <a:buNone/>
            </a:pPr>
            <a:r>
              <a:rPr lang="en-US" sz="2000" kern="0" dirty="0">
                <a:solidFill>
                  <a:srgbClr val="0000FF"/>
                </a:solidFill>
                <a:latin typeface="Avenir Next LT Pro" panose="020B0504020202020204" pitchFamily="34" charset="0"/>
              </a:rPr>
              <a:t>        {</a:t>
            </a:r>
          </a:p>
          <a:p>
            <a:pPr marL="0" indent="0">
              <a:spcBef>
                <a:spcPts val="0"/>
              </a:spcBef>
              <a:buFontTx/>
              <a:buNone/>
            </a:pPr>
            <a:r>
              <a:rPr lang="en-US" sz="2000" kern="0" dirty="0">
                <a:solidFill>
                  <a:srgbClr val="0000FF"/>
                </a:solidFill>
                <a:latin typeface="Avenir Next LT Pro" panose="020B0504020202020204" pitchFamily="34" charset="0"/>
              </a:rPr>
              <a:t>            get { return </a:t>
            </a:r>
            <a:r>
              <a:rPr lang="en-US" sz="2000" kern="0" dirty="0" err="1">
                <a:solidFill>
                  <a:srgbClr val="0000FF"/>
                </a:solidFill>
                <a:latin typeface="Avenir Next LT Pro" panose="020B0504020202020204" pitchFamily="34" charset="0"/>
              </a:rPr>
              <a:t>basicSalary</a:t>
            </a:r>
            <a:r>
              <a:rPr lang="en-US" sz="2000" kern="0" dirty="0">
                <a:solidFill>
                  <a:srgbClr val="0000FF"/>
                </a:solidFill>
                <a:latin typeface="Avenir Next LT Pro" panose="020B0504020202020204" pitchFamily="34" charset="0"/>
              </a:rPr>
              <a:t>; }</a:t>
            </a:r>
          </a:p>
          <a:p>
            <a:pPr marL="0" indent="0">
              <a:spcBef>
                <a:spcPts val="0"/>
              </a:spcBef>
              <a:buFontTx/>
              <a:buNone/>
            </a:pPr>
            <a:r>
              <a:rPr lang="en-US" sz="2000" kern="0" dirty="0">
                <a:solidFill>
                  <a:srgbClr val="0000FF"/>
                </a:solidFill>
                <a:latin typeface="Avenir Next LT Pro" panose="020B0504020202020204" pitchFamily="34" charset="0"/>
              </a:rPr>
              <a:t>            set { </a:t>
            </a:r>
            <a:r>
              <a:rPr lang="en-US" sz="2000" kern="0" dirty="0" err="1">
                <a:solidFill>
                  <a:srgbClr val="0000FF"/>
                </a:solidFill>
                <a:latin typeface="Avenir Next LT Pro" panose="020B0504020202020204" pitchFamily="34" charset="0"/>
              </a:rPr>
              <a:t>basicSalary</a:t>
            </a:r>
            <a:r>
              <a:rPr lang="en-US" sz="2000" kern="0" dirty="0">
                <a:solidFill>
                  <a:srgbClr val="0000FF"/>
                </a:solidFill>
                <a:latin typeface="Avenir Next LT Pro" panose="020B0504020202020204" pitchFamily="34" charset="0"/>
              </a:rPr>
              <a:t> = value; }</a:t>
            </a:r>
          </a:p>
          <a:p>
            <a:pPr marL="0" indent="0">
              <a:spcBef>
                <a:spcPts val="0"/>
              </a:spcBef>
              <a:buFontTx/>
              <a:buNone/>
            </a:pPr>
            <a:r>
              <a:rPr lang="en-US" sz="2000" kern="0" dirty="0">
                <a:solidFill>
                  <a:srgbClr val="0000FF"/>
                </a:solidFill>
                <a:latin typeface="Avenir Next LT Pro" panose="020B0504020202020204" pitchFamily="34" charset="0"/>
              </a:rPr>
              <a:t>        }</a:t>
            </a:r>
          </a:p>
          <a:p>
            <a:pPr marL="0" indent="0">
              <a:spcBef>
                <a:spcPts val="0"/>
              </a:spcBef>
              <a:buFontTx/>
              <a:buNone/>
            </a:pPr>
            <a:endParaRPr lang="en-US" sz="2000" kern="0" dirty="0">
              <a:solidFill>
                <a:srgbClr val="0000FF"/>
              </a:solidFill>
              <a:latin typeface="Avenir Next LT Pro" panose="020B0504020202020204" pitchFamily="34" charset="0"/>
            </a:endParaRPr>
          </a:p>
          <a:p>
            <a:pPr marL="0" indent="0">
              <a:spcBef>
                <a:spcPts val="0"/>
              </a:spcBef>
              <a:buFontTx/>
              <a:buNone/>
            </a:pPr>
            <a:r>
              <a:rPr lang="en-US" sz="2000" kern="0" dirty="0">
                <a:solidFill>
                  <a:srgbClr val="0000FF"/>
                </a:solidFill>
                <a:latin typeface="Avenir Next LT Pro" panose="020B0504020202020204" pitchFamily="34" charset="0"/>
              </a:rPr>
              <a:t>        private double sales;</a:t>
            </a:r>
          </a:p>
          <a:p>
            <a:pPr marL="0" indent="0">
              <a:spcBef>
                <a:spcPts val="0"/>
              </a:spcBef>
              <a:buNone/>
            </a:pPr>
            <a:r>
              <a:rPr lang="en-US" sz="2000" dirty="0">
                <a:solidFill>
                  <a:srgbClr val="0000FF"/>
                </a:solidFill>
                <a:latin typeface="Avenir Next LT Pro" panose="020B0504020202020204" pitchFamily="34" charset="0"/>
              </a:rPr>
              <a:t>        public double Sales</a:t>
            </a:r>
          </a:p>
          <a:p>
            <a:pPr marL="0" indent="0">
              <a:spcBef>
                <a:spcPts val="0"/>
              </a:spcBef>
              <a:buNone/>
            </a:pPr>
            <a:r>
              <a:rPr lang="en-US" sz="2000" dirty="0">
                <a:solidFill>
                  <a:srgbClr val="0000FF"/>
                </a:solidFill>
                <a:latin typeface="Avenir Next LT Pro" panose="020B0504020202020204" pitchFamily="34" charset="0"/>
              </a:rPr>
              <a:t>        {</a:t>
            </a:r>
          </a:p>
          <a:p>
            <a:pPr marL="0" indent="0">
              <a:spcBef>
                <a:spcPts val="0"/>
              </a:spcBef>
              <a:buNone/>
            </a:pPr>
            <a:r>
              <a:rPr lang="en-US" sz="2000" dirty="0">
                <a:solidFill>
                  <a:srgbClr val="0000FF"/>
                </a:solidFill>
                <a:latin typeface="Avenir Next LT Pro" panose="020B0504020202020204" pitchFamily="34" charset="0"/>
              </a:rPr>
              <a:t>            get { return sales; }</a:t>
            </a:r>
          </a:p>
          <a:p>
            <a:pPr marL="0" indent="0">
              <a:spcBef>
                <a:spcPts val="0"/>
              </a:spcBef>
              <a:buNone/>
            </a:pPr>
            <a:r>
              <a:rPr lang="en-US" sz="2000" dirty="0">
                <a:solidFill>
                  <a:srgbClr val="0000FF"/>
                </a:solidFill>
                <a:latin typeface="Avenir Next LT Pro" panose="020B0504020202020204" pitchFamily="34" charset="0"/>
              </a:rPr>
              <a:t>            set { sales = value; }</a:t>
            </a:r>
          </a:p>
          <a:p>
            <a:pPr marL="0" indent="0">
              <a:spcBef>
                <a:spcPts val="0"/>
              </a:spcBef>
              <a:buNone/>
            </a:pPr>
            <a:r>
              <a:rPr lang="en-US" sz="2000" dirty="0">
                <a:solidFill>
                  <a:srgbClr val="0000FF"/>
                </a:solidFill>
                <a:latin typeface="Avenir Next LT Pro" panose="020B0504020202020204" pitchFamily="34" charset="0"/>
              </a:rPr>
              <a:t>        }</a:t>
            </a:r>
          </a:p>
          <a:p>
            <a:pPr marL="0" indent="0">
              <a:buFontTx/>
              <a:buNone/>
            </a:pPr>
            <a:endParaRPr lang="en-US" kern="0" dirty="0">
              <a:latin typeface="Avenir Next LT Pro" panose="020B0504020202020204" pitchFamily="34" charset="0"/>
            </a:endParaRPr>
          </a:p>
          <a:p>
            <a:pPr marL="0" indent="0">
              <a:buFontTx/>
              <a:buNone/>
            </a:pPr>
            <a:endParaRPr lang="en-US" kern="0" dirty="0"/>
          </a:p>
          <a:p>
            <a:pPr marL="0" indent="0">
              <a:buFontTx/>
              <a:buNone/>
            </a:pPr>
            <a:endParaRPr lang="en-US" sz="2400" i="1" kern="0" dirty="0">
              <a:solidFill>
                <a:srgbClr val="FF0000"/>
              </a:solidFill>
            </a:endParaRPr>
          </a:p>
          <a:p>
            <a:pPr marL="0" indent="0">
              <a:buFontTx/>
              <a:buNone/>
            </a:pPr>
            <a:endParaRPr lang="en-US" sz="2000" i="1" kern="0" dirty="0"/>
          </a:p>
        </p:txBody>
      </p:sp>
      <p:cxnSp>
        <p:nvCxnSpPr>
          <p:cNvPr id="4" name="Straight Connector 3">
            <a:extLst>
              <a:ext uri="{FF2B5EF4-FFF2-40B4-BE49-F238E27FC236}">
                <a16:creationId xmlns:a16="http://schemas.microsoft.com/office/drawing/2014/main" id="{B82490F9-54DB-4AD3-8B23-7B547C38321A}"/>
              </a:ext>
            </a:extLst>
          </p:cNvPr>
          <p:cNvCxnSpPr/>
          <p:nvPr/>
        </p:nvCxnSpPr>
        <p:spPr>
          <a:xfrm>
            <a:off x="4419600" y="762000"/>
            <a:ext cx="0" cy="5105400"/>
          </a:xfrm>
          <a:prstGeom prst="line">
            <a:avLst/>
          </a:prstGeom>
          <a:ln w="38100">
            <a:solidFill>
              <a:srgbClr val="6600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854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Activity 1 </a:t>
            </a:r>
            <a:r>
              <a:rPr lang="en-SG" b="0" baseline="-25000" dirty="0"/>
              <a:t>/3...</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914400"/>
            <a:ext cx="8534400" cy="4830762"/>
          </a:xfrm>
        </p:spPr>
        <p:txBody>
          <a:bodyPr/>
          <a:lstStyle/>
          <a:p>
            <a:pPr marL="0" indent="0">
              <a:spcBef>
                <a:spcPts val="0"/>
              </a:spcBef>
              <a:buNone/>
            </a:pPr>
            <a:r>
              <a:rPr lang="en-US" sz="2000" dirty="0">
                <a:solidFill>
                  <a:srgbClr val="008000"/>
                </a:solidFill>
                <a:latin typeface="Avenir Next LT Pro" panose="020B0504020202020204" pitchFamily="34" charset="0"/>
              </a:rPr>
              <a:t>        </a:t>
            </a:r>
            <a:r>
              <a:rPr lang="en-US" sz="2000" i="1" dirty="0">
                <a:solidFill>
                  <a:srgbClr val="008000"/>
                </a:solidFill>
                <a:latin typeface="Avenir Next LT Pro" panose="020B0504020202020204" pitchFamily="34" charset="0"/>
              </a:rPr>
              <a:t>// constructor</a:t>
            </a:r>
          </a:p>
          <a:p>
            <a:pPr marL="0" indent="0">
              <a:spcBef>
                <a:spcPts val="0"/>
              </a:spcBef>
              <a:buNone/>
              <a:tabLst>
                <a:tab pos="457200" algn="l"/>
              </a:tabLst>
            </a:pPr>
            <a:r>
              <a:rPr lang="en-US" sz="2000" dirty="0">
                <a:solidFill>
                  <a:srgbClr val="0000FF"/>
                </a:solidFill>
                <a:latin typeface="Avenir Next LT Pro" panose="020B0504020202020204" pitchFamily="34" charset="0"/>
              </a:rPr>
              <a:t>  	public </a:t>
            </a:r>
            <a:r>
              <a:rPr lang="en-US" altLang="en-US" sz="2000" dirty="0" err="1">
                <a:solidFill>
                  <a:srgbClr val="0000FF"/>
                </a:solidFill>
                <a:latin typeface="Avenir Next LT Pro" panose="020B0504020202020204" pitchFamily="34" charset="0"/>
              </a:rPr>
              <a:t>SalesEmployee</a:t>
            </a:r>
            <a:r>
              <a:rPr lang="en-US" altLang="en-US" sz="2000" dirty="0">
                <a:solidFill>
                  <a:srgbClr val="0000FF"/>
                </a:solidFill>
                <a:latin typeface="Avenir Next LT Pro" panose="020B0504020202020204" pitchFamily="34" charset="0"/>
              </a:rPr>
              <a:t>(</a:t>
            </a:r>
            <a:r>
              <a:rPr lang="en-US" altLang="en-US" sz="2000">
                <a:solidFill>
                  <a:srgbClr val="0000FF"/>
                </a:solidFill>
                <a:latin typeface="Avenir Next LT Pro" panose="020B0504020202020204" pitchFamily="34" charset="0"/>
              </a:rPr>
              <a:t>int i, </a:t>
            </a:r>
            <a:r>
              <a:rPr lang="en-US" altLang="en-US" sz="2000" dirty="0">
                <a:solidFill>
                  <a:srgbClr val="0000FF"/>
                </a:solidFill>
                <a:latin typeface="Avenir Next LT Pro" panose="020B0504020202020204" pitchFamily="34" charset="0"/>
              </a:rPr>
              <a:t>string n, double </a:t>
            </a:r>
            <a:r>
              <a:rPr lang="en-US" altLang="en-US" sz="2000" dirty="0" err="1">
                <a:solidFill>
                  <a:srgbClr val="0000FF"/>
                </a:solidFill>
                <a:latin typeface="Avenir Next LT Pro" panose="020B0504020202020204" pitchFamily="34" charset="0"/>
              </a:rPr>
              <a:t>bSalary</a:t>
            </a:r>
            <a:r>
              <a:rPr lang="en-US" altLang="en-US" sz="2000" dirty="0">
                <a:solidFill>
                  <a:srgbClr val="0000FF"/>
                </a:solidFill>
                <a:latin typeface="Avenir Next LT Pro" panose="020B0504020202020204" pitchFamily="34" charset="0"/>
              </a:rPr>
              <a:t>, double s)         </a:t>
            </a:r>
          </a:p>
          <a:p>
            <a:pPr marL="0" indent="0">
              <a:spcBef>
                <a:spcPts val="0"/>
              </a:spcBef>
              <a:buNone/>
              <a:tabLst>
                <a:tab pos="457200" algn="l"/>
              </a:tabLst>
            </a:pPr>
            <a:r>
              <a:rPr lang="en-US" altLang="en-US" sz="2000" dirty="0">
                <a:solidFill>
                  <a:srgbClr val="0000FF"/>
                </a:solidFill>
                <a:latin typeface="Avenir Next LT Pro" panose="020B0504020202020204" pitchFamily="34" charset="0"/>
              </a:rPr>
              <a:t>	{             </a:t>
            </a:r>
          </a:p>
          <a:p>
            <a:pPr marL="0" indent="0">
              <a:spcBef>
                <a:spcPts val="0"/>
              </a:spcBef>
              <a:buNone/>
              <a:tabLst>
                <a:tab pos="457200" algn="l"/>
              </a:tabLst>
            </a:pPr>
            <a:r>
              <a:rPr lang="en-US" altLang="en-US" sz="2000" dirty="0">
                <a:solidFill>
                  <a:srgbClr val="0000FF"/>
                </a:solidFill>
                <a:latin typeface="Avenir Next LT Pro" panose="020B0504020202020204" pitchFamily="34" charset="0"/>
              </a:rPr>
              <a:t>		Id </a:t>
            </a:r>
            <a:r>
              <a:rPr lang="en-US" altLang="en-US" sz="2000">
                <a:solidFill>
                  <a:srgbClr val="0000FF"/>
                </a:solidFill>
                <a:latin typeface="Avenir Next LT Pro" panose="020B0504020202020204" pitchFamily="34" charset="0"/>
              </a:rPr>
              <a:t>= i;             </a:t>
            </a:r>
            <a:endParaRPr lang="en-US" altLang="en-US" sz="2000" dirty="0">
              <a:solidFill>
                <a:srgbClr val="0000FF"/>
              </a:solidFill>
              <a:latin typeface="Avenir Next LT Pro" panose="020B0504020202020204" pitchFamily="34" charset="0"/>
            </a:endParaRPr>
          </a:p>
          <a:p>
            <a:pPr marL="0" indent="0">
              <a:spcBef>
                <a:spcPts val="0"/>
              </a:spcBef>
              <a:buNone/>
              <a:tabLst>
                <a:tab pos="457200" algn="l"/>
              </a:tabLst>
            </a:pPr>
            <a:r>
              <a:rPr lang="en-US" altLang="en-US" sz="2000" dirty="0">
                <a:solidFill>
                  <a:srgbClr val="0000FF"/>
                </a:solidFill>
                <a:latin typeface="Avenir Next LT Pro" panose="020B0504020202020204" pitchFamily="34" charset="0"/>
              </a:rPr>
              <a:t>		Name = n;             </a:t>
            </a:r>
          </a:p>
          <a:p>
            <a:pPr marL="0" indent="0">
              <a:spcBef>
                <a:spcPts val="0"/>
              </a:spcBef>
              <a:buNone/>
              <a:tabLst>
                <a:tab pos="457200" algn="l"/>
              </a:tabLst>
            </a:pPr>
            <a:r>
              <a:rPr lang="en-US" altLang="en-US" sz="2000" dirty="0">
                <a:solidFill>
                  <a:srgbClr val="0000FF"/>
                </a:solidFill>
                <a:latin typeface="Avenir Next LT Pro" panose="020B0504020202020204" pitchFamily="34" charset="0"/>
              </a:rPr>
              <a:t>		</a:t>
            </a:r>
            <a:r>
              <a:rPr lang="en-US" altLang="en-US" sz="2000" dirty="0" err="1">
                <a:solidFill>
                  <a:srgbClr val="0000FF"/>
                </a:solidFill>
                <a:latin typeface="Avenir Next LT Pro" panose="020B0504020202020204" pitchFamily="34" charset="0"/>
              </a:rPr>
              <a:t>BasicSalary</a:t>
            </a:r>
            <a:r>
              <a:rPr lang="en-US" altLang="en-US" sz="2000" dirty="0">
                <a:solidFill>
                  <a:srgbClr val="0000FF"/>
                </a:solidFill>
                <a:latin typeface="Avenir Next LT Pro" panose="020B0504020202020204" pitchFamily="34" charset="0"/>
              </a:rPr>
              <a:t> = </a:t>
            </a:r>
            <a:r>
              <a:rPr lang="en-US" altLang="en-US" sz="2000" dirty="0" err="1">
                <a:solidFill>
                  <a:srgbClr val="0000FF"/>
                </a:solidFill>
                <a:latin typeface="Avenir Next LT Pro" panose="020B0504020202020204" pitchFamily="34" charset="0"/>
              </a:rPr>
              <a:t>bSalary</a:t>
            </a:r>
            <a:r>
              <a:rPr lang="en-US" altLang="en-US" sz="2000" dirty="0">
                <a:solidFill>
                  <a:srgbClr val="0000FF"/>
                </a:solidFill>
                <a:latin typeface="Avenir Next LT Pro" panose="020B0504020202020204" pitchFamily="34" charset="0"/>
              </a:rPr>
              <a:t>;             </a:t>
            </a:r>
          </a:p>
          <a:p>
            <a:pPr marL="0" indent="0">
              <a:spcBef>
                <a:spcPts val="0"/>
              </a:spcBef>
              <a:buNone/>
              <a:tabLst>
                <a:tab pos="457200" algn="l"/>
              </a:tabLst>
            </a:pPr>
            <a:r>
              <a:rPr lang="en-US" altLang="en-US" sz="2000" dirty="0">
                <a:solidFill>
                  <a:srgbClr val="0000FF"/>
                </a:solidFill>
                <a:latin typeface="Avenir Next LT Pro" panose="020B0504020202020204" pitchFamily="34" charset="0"/>
              </a:rPr>
              <a:t>		Sales = s;</a:t>
            </a:r>
          </a:p>
          <a:p>
            <a:pPr marL="0" indent="0">
              <a:spcBef>
                <a:spcPts val="0"/>
              </a:spcBef>
              <a:buNone/>
              <a:tabLst>
                <a:tab pos="457200" algn="l"/>
              </a:tabLst>
            </a:pPr>
            <a:r>
              <a:rPr lang="en-US" altLang="en-US" sz="2000" dirty="0">
                <a:solidFill>
                  <a:srgbClr val="0000FF"/>
                </a:solidFill>
                <a:latin typeface="Avenir Next LT Pro" panose="020B0504020202020204" pitchFamily="34" charset="0"/>
              </a:rPr>
              <a:t>	}</a:t>
            </a:r>
          </a:p>
          <a:p>
            <a:pPr marL="0" indent="0">
              <a:spcBef>
                <a:spcPts val="0"/>
              </a:spcBef>
              <a:buNone/>
            </a:pPr>
            <a:r>
              <a:rPr lang="en-US" sz="2000" dirty="0">
                <a:solidFill>
                  <a:srgbClr val="0000FF"/>
                </a:solidFill>
                <a:latin typeface="Avenir Next LT Pro" panose="020B0504020202020204" pitchFamily="34" charset="0"/>
              </a:rPr>
              <a:t>}</a:t>
            </a:r>
            <a:endParaRPr lang="en-US" dirty="0">
              <a:solidFill>
                <a:srgbClr val="0000FF"/>
              </a:solidFill>
              <a:latin typeface="Avenir Next LT Pro" panose="020B0504020202020204" pitchFamily="34" charset="0"/>
            </a:endParaRPr>
          </a:p>
          <a:p>
            <a:pPr marL="0" indent="0">
              <a:buNone/>
            </a:pPr>
            <a:endParaRPr lang="en-US" dirty="0"/>
          </a:p>
          <a:p>
            <a:pPr marL="0" indent="0">
              <a:buNone/>
            </a:pPr>
            <a:endParaRPr lang="en-US" dirty="0"/>
          </a:p>
          <a:p>
            <a:pPr marL="0" indent="0">
              <a:buNone/>
            </a:pPr>
            <a:endParaRPr lang="en-US" sz="2400" i="1" dirty="0">
              <a:solidFill>
                <a:srgbClr val="FF0000"/>
              </a:solidFill>
            </a:endParaRPr>
          </a:p>
          <a:p>
            <a:pPr marL="0" indent="0">
              <a:buNone/>
            </a:pPr>
            <a:endParaRPr lang="en-US" sz="2000" i="1" dirty="0"/>
          </a:p>
        </p:txBody>
      </p:sp>
    </p:spTree>
    <p:extLst>
      <p:ext uri="{BB962C8B-B14F-4D97-AF65-F5344CB8AC3E}">
        <p14:creationId xmlns:p14="http://schemas.microsoft.com/office/powerpoint/2010/main" val="1218930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Activity </a:t>
            </a:r>
            <a:r>
              <a:rPr lang="en-SG" b="0"/>
              <a:t>1 </a:t>
            </a:r>
            <a:r>
              <a:rPr lang="en-SG" b="0" baseline="-25000"/>
              <a:t>/4...  </a:t>
            </a:r>
            <a:r>
              <a:rPr lang="en-SG" b="0" dirty="0"/>
              <a:t>[ </a:t>
            </a:r>
            <a:r>
              <a:rPr lang="en-SG" b="0" dirty="0" err="1"/>
              <a:t>Program.cs</a:t>
            </a:r>
            <a:r>
              <a:rPr lang="en-SG" b="0" dirty="0"/>
              <a:t> ]</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0" y="747712"/>
            <a:ext cx="9220200" cy="6110288"/>
          </a:xfrm>
          <a:solidFill>
            <a:schemeClr val="bg1"/>
          </a:solidFill>
        </p:spPr>
        <p:txBody>
          <a:bodyPr/>
          <a:lstStyle/>
          <a:p>
            <a:pPr marL="0" indent="0">
              <a:spcBef>
                <a:spcPts val="0"/>
              </a:spcBef>
              <a:buNone/>
            </a:pPr>
            <a:r>
              <a:rPr lang="en-US" sz="1800" dirty="0">
                <a:solidFill>
                  <a:srgbClr val="0000FF"/>
                </a:solidFill>
                <a:latin typeface="Avenir Next LT Pro" panose="020B0504020202020204" pitchFamily="34" charset="0"/>
              </a:rPr>
              <a:t>using </a:t>
            </a:r>
            <a:r>
              <a:rPr lang="en-US" sz="1800" dirty="0" err="1">
                <a:solidFill>
                  <a:srgbClr val="0000FF"/>
                </a:solidFill>
                <a:latin typeface="Avenir Next LT Pro" panose="020B0504020202020204" pitchFamily="34" charset="0"/>
              </a:rPr>
              <a:t>System.Collections.Generic</a:t>
            </a:r>
            <a:r>
              <a:rPr lang="en-US" sz="1800" dirty="0">
                <a:solidFill>
                  <a:srgbClr val="0000FF"/>
                </a:solidFill>
                <a:latin typeface="Avenir Next LT Pro" panose="020B0504020202020204" pitchFamily="34" charset="0"/>
              </a:rPr>
              <a:t>; </a:t>
            </a:r>
            <a:r>
              <a:rPr lang="en-US" sz="1800" dirty="0">
                <a:solidFill>
                  <a:srgbClr val="00B050"/>
                </a:solidFill>
                <a:latin typeface="Avenir Next LT Pro" panose="020B0504020202020204" pitchFamily="34" charset="0"/>
              </a:rPr>
              <a:t>// for List</a:t>
            </a:r>
          </a:p>
          <a:p>
            <a:pPr marL="0" indent="0">
              <a:spcBef>
                <a:spcPts val="0"/>
              </a:spcBef>
              <a:buNone/>
            </a:pPr>
            <a:r>
              <a:rPr lang="en-US" sz="1800" dirty="0">
                <a:solidFill>
                  <a:srgbClr val="0000FF"/>
                </a:solidFill>
                <a:latin typeface="Avenir Next LT Pro" panose="020B0504020202020204" pitchFamily="34" charset="0"/>
              </a:rPr>
              <a:t>…  </a:t>
            </a:r>
          </a:p>
          <a:p>
            <a:pPr marL="0" indent="0">
              <a:spcBef>
                <a:spcPts val="0"/>
              </a:spcBef>
              <a:buNone/>
            </a:pPr>
            <a:r>
              <a:rPr lang="en-US" sz="1800" dirty="0">
                <a:solidFill>
                  <a:srgbClr val="0000FF"/>
                </a:solidFill>
                <a:latin typeface="Avenir Next LT Pro" panose="020B0504020202020204" pitchFamily="34" charset="0"/>
              </a:rPr>
              <a:t>class Program</a:t>
            </a:r>
          </a:p>
          <a:p>
            <a:pPr marL="0" indent="0">
              <a:spcBef>
                <a:spcPts val="0"/>
              </a:spcBef>
              <a:buNone/>
            </a:pPr>
            <a:r>
              <a:rPr lang="en-US" sz="1800" dirty="0">
                <a:solidFill>
                  <a:srgbClr val="0000FF"/>
                </a:solidFill>
                <a:latin typeface="Avenir Next LT Pro" panose="020B0504020202020204" pitchFamily="34" charset="0"/>
              </a:rPr>
              <a:t>{</a:t>
            </a:r>
          </a:p>
          <a:p>
            <a:pPr marL="0" indent="0">
              <a:spcBef>
                <a:spcPts val="0"/>
              </a:spcBef>
              <a:buNone/>
            </a:pPr>
            <a:r>
              <a:rPr lang="en-US" sz="1800" dirty="0">
                <a:solidFill>
                  <a:srgbClr val="0000FF"/>
                </a:solidFill>
                <a:latin typeface="Avenir Next LT Pro" panose="020B0504020202020204" pitchFamily="34" charset="0"/>
              </a:rPr>
              <a:t>     static void Main(string[] </a:t>
            </a:r>
            <a:r>
              <a:rPr lang="en-US" sz="1800" dirty="0" err="1">
                <a:solidFill>
                  <a:srgbClr val="0000FF"/>
                </a:solidFill>
                <a:latin typeface="Avenir Next LT Pro" panose="020B0504020202020204" pitchFamily="34" charset="0"/>
              </a:rPr>
              <a:t>args</a:t>
            </a:r>
            <a:r>
              <a:rPr lang="en-US" sz="1800" dirty="0">
                <a:solidFill>
                  <a:srgbClr val="0000FF"/>
                </a:solidFill>
                <a:latin typeface="Avenir Next LT Pro" panose="020B0504020202020204" pitchFamily="34" charset="0"/>
              </a:rPr>
              <a:t>)</a:t>
            </a:r>
          </a:p>
          <a:p>
            <a:pPr marL="0" indent="0">
              <a:spcBef>
                <a:spcPts val="0"/>
              </a:spcBef>
              <a:buNone/>
            </a:pPr>
            <a:r>
              <a:rPr lang="en-US" sz="1800" dirty="0">
                <a:solidFill>
                  <a:srgbClr val="0000FF"/>
                </a:solidFill>
                <a:latin typeface="Avenir Next LT Pro" panose="020B0504020202020204" pitchFamily="34" charset="0"/>
              </a:rPr>
              <a:t>     {</a:t>
            </a:r>
          </a:p>
          <a:p>
            <a:pPr marL="0" indent="0">
              <a:spcBef>
                <a:spcPts val="0"/>
              </a:spcBef>
              <a:buNone/>
            </a:pPr>
            <a:r>
              <a:rPr lang="en-US" sz="1800" dirty="0">
                <a:solidFill>
                  <a:srgbClr val="0000FF"/>
                </a:solidFill>
                <a:latin typeface="Avenir Next LT Pro" panose="020B0504020202020204" pitchFamily="34" charset="0"/>
              </a:rPr>
              <a:t>          List&lt;</a:t>
            </a:r>
            <a:r>
              <a:rPr lang="en-US" sz="1800" dirty="0" err="1">
                <a:solidFill>
                  <a:srgbClr val="0000FF"/>
                </a:solidFill>
                <a:latin typeface="Avenir Next LT Pro" panose="020B0504020202020204" pitchFamily="34" charset="0"/>
              </a:rPr>
              <a:t>SalesEmployee</a:t>
            </a:r>
            <a:r>
              <a:rPr lang="en-US" sz="1800" dirty="0">
                <a:solidFill>
                  <a:srgbClr val="0000FF"/>
                </a:solidFill>
                <a:latin typeface="Avenir Next LT Pro" panose="020B0504020202020204" pitchFamily="34" charset="0"/>
              </a:rPr>
              <a:t>&gt; </a:t>
            </a:r>
            <a:r>
              <a:rPr lang="en-US" sz="1800" dirty="0" err="1">
                <a:solidFill>
                  <a:srgbClr val="0000FF"/>
                </a:solidFill>
                <a:latin typeface="Avenir Next LT Pro" panose="020B0504020202020204" pitchFamily="34" charset="0"/>
              </a:rPr>
              <a:t>employeeList</a:t>
            </a:r>
            <a:r>
              <a:rPr lang="en-US" sz="1800" dirty="0">
                <a:solidFill>
                  <a:srgbClr val="0000FF"/>
                </a:solidFill>
                <a:latin typeface="Avenir Next LT Pro" panose="020B0504020202020204" pitchFamily="34" charset="0"/>
              </a:rPr>
              <a:t> = new List&lt;</a:t>
            </a:r>
            <a:r>
              <a:rPr lang="en-US" sz="1800" dirty="0" err="1">
                <a:solidFill>
                  <a:srgbClr val="0000FF"/>
                </a:solidFill>
                <a:latin typeface="Avenir Next LT Pro" panose="020B0504020202020204" pitchFamily="34" charset="0"/>
              </a:rPr>
              <a:t>SalesEmployee</a:t>
            </a:r>
            <a:r>
              <a:rPr lang="en-US" sz="1800" dirty="0">
                <a:solidFill>
                  <a:srgbClr val="0000FF"/>
                </a:solidFill>
                <a:latin typeface="Avenir Next LT Pro" panose="020B0504020202020204" pitchFamily="34" charset="0"/>
              </a:rPr>
              <a:t>&gt;();</a:t>
            </a:r>
          </a:p>
          <a:p>
            <a:pPr marL="0" indent="0">
              <a:spcBef>
                <a:spcPts val="0"/>
              </a:spcBef>
              <a:buNone/>
            </a:pPr>
            <a:r>
              <a:rPr lang="en-US" sz="1800" dirty="0">
                <a:solidFill>
                  <a:srgbClr val="0000FF"/>
                </a:solidFill>
                <a:latin typeface="Avenir Next LT Pro" panose="020B0504020202020204" pitchFamily="34" charset="0"/>
              </a:rPr>
              <a:t>          </a:t>
            </a:r>
            <a:r>
              <a:rPr lang="en-US" sz="1800" dirty="0" err="1">
                <a:solidFill>
                  <a:srgbClr val="0000FF"/>
                </a:solidFill>
                <a:latin typeface="Avenir Next LT Pro" panose="020B0504020202020204" pitchFamily="34" charset="0"/>
              </a:rPr>
              <a:t>employeeList.Add</a:t>
            </a:r>
            <a:r>
              <a:rPr lang="en-US" sz="1800" dirty="0">
                <a:solidFill>
                  <a:srgbClr val="FF0000"/>
                </a:solidFill>
                <a:latin typeface="Avenir Next LT Pro" panose="020B0504020202020204" pitchFamily="34" charset="0"/>
              </a:rPr>
              <a:t>(new </a:t>
            </a:r>
            <a:r>
              <a:rPr lang="en-US" sz="1800" dirty="0" err="1">
                <a:solidFill>
                  <a:srgbClr val="FF0000"/>
                </a:solidFill>
                <a:latin typeface="Avenir Next LT Pro" panose="020B0504020202020204" pitchFamily="34" charset="0"/>
              </a:rPr>
              <a:t>SalesEmployee</a:t>
            </a:r>
            <a:r>
              <a:rPr lang="en-US" sz="1800" dirty="0">
                <a:solidFill>
                  <a:srgbClr val="FF0000"/>
                </a:solidFill>
                <a:latin typeface="Avenir Next LT Pro" panose="020B0504020202020204" pitchFamily="34" charset="0"/>
              </a:rPr>
              <a:t>(101, "Angie", 1200, 15000))</a:t>
            </a:r>
            <a:r>
              <a:rPr lang="en-US" sz="1800" dirty="0">
                <a:solidFill>
                  <a:srgbClr val="0033CC"/>
                </a:solidFill>
                <a:latin typeface="Avenir Next LT Pro" panose="020B0504020202020204" pitchFamily="34" charset="0"/>
              </a:rPr>
              <a:t>;</a:t>
            </a:r>
          </a:p>
          <a:p>
            <a:pPr marL="0" indent="0">
              <a:spcBef>
                <a:spcPts val="0"/>
              </a:spcBef>
              <a:buNone/>
            </a:pPr>
            <a:r>
              <a:rPr lang="en-US" sz="1800" dirty="0">
                <a:solidFill>
                  <a:srgbClr val="0033CC"/>
                </a:solidFill>
                <a:latin typeface="Avenir Next LT Pro" panose="020B0504020202020204" pitchFamily="34" charset="0"/>
              </a:rPr>
              <a:t>          </a:t>
            </a:r>
            <a:r>
              <a:rPr lang="en-US" sz="1800" dirty="0" err="1">
                <a:solidFill>
                  <a:srgbClr val="0000FF"/>
                </a:solidFill>
                <a:latin typeface="Avenir Next LT Pro" panose="020B0504020202020204" pitchFamily="34" charset="0"/>
              </a:rPr>
              <a:t>employeeList.Add</a:t>
            </a:r>
            <a:r>
              <a:rPr lang="en-US" sz="1800" dirty="0">
                <a:solidFill>
                  <a:srgbClr val="FF0000"/>
                </a:solidFill>
                <a:latin typeface="Avenir Next LT Pro" panose="020B0504020202020204" pitchFamily="34" charset="0"/>
              </a:rPr>
              <a:t>(new </a:t>
            </a:r>
            <a:r>
              <a:rPr lang="en-US" sz="1800" dirty="0" err="1">
                <a:solidFill>
                  <a:srgbClr val="FF0000"/>
                </a:solidFill>
                <a:latin typeface="Avenir Next LT Pro" panose="020B0504020202020204" pitchFamily="34" charset="0"/>
              </a:rPr>
              <a:t>SalesEmployee</a:t>
            </a:r>
            <a:r>
              <a:rPr lang="en-US" sz="1800" dirty="0">
                <a:solidFill>
                  <a:srgbClr val="FF0000"/>
                </a:solidFill>
                <a:latin typeface="Avenir Next LT Pro" panose="020B0504020202020204" pitchFamily="34" charset="0"/>
              </a:rPr>
              <a:t>(105, "Cindy", 1000, 12000))</a:t>
            </a:r>
            <a:r>
              <a:rPr lang="en-US" sz="1800" dirty="0">
                <a:solidFill>
                  <a:srgbClr val="0033CC"/>
                </a:solidFill>
                <a:latin typeface="Avenir Next LT Pro" panose="020B0504020202020204" pitchFamily="34" charset="0"/>
              </a:rPr>
              <a:t>;</a:t>
            </a:r>
          </a:p>
          <a:p>
            <a:pPr marL="0" indent="0">
              <a:spcBef>
                <a:spcPts val="0"/>
              </a:spcBef>
              <a:buNone/>
            </a:pPr>
            <a:r>
              <a:rPr lang="en-US" sz="1800" dirty="0">
                <a:solidFill>
                  <a:srgbClr val="0033CC"/>
                </a:solidFill>
                <a:latin typeface="Avenir Next LT Pro" panose="020B0504020202020204" pitchFamily="34" charset="0"/>
              </a:rPr>
              <a:t>          </a:t>
            </a:r>
            <a:r>
              <a:rPr lang="en-US" sz="1800" dirty="0" err="1">
                <a:solidFill>
                  <a:srgbClr val="0000FF"/>
                </a:solidFill>
                <a:latin typeface="Avenir Next LT Pro" panose="020B0504020202020204" pitchFamily="34" charset="0"/>
              </a:rPr>
              <a:t>employeeList.Add</a:t>
            </a:r>
            <a:r>
              <a:rPr lang="en-US" sz="1800" dirty="0">
                <a:solidFill>
                  <a:srgbClr val="FF0000"/>
                </a:solidFill>
                <a:latin typeface="Avenir Next LT Pro" panose="020B0504020202020204" pitchFamily="34" charset="0"/>
              </a:rPr>
              <a:t>(new </a:t>
            </a:r>
            <a:r>
              <a:rPr lang="en-US" sz="1800" dirty="0" err="1">
                <a:solidFill>
                  <a:srgbClr val="FF0000"/>
                </a:solidFill>
                <a:latin typeface="Avenir Next LT Pro" panose="020B0504020202020204" pitchFamily="34" charset="0"/>
              </a:rPr>
              <a:t>SalesEmployee</a:t>
            </a:r>
            <a:r>
              <a:rPr lang="en-US" sz="1800" dirty="0">
                <a:solidFill>
                  <a:srgbClr val="FF0000"/>
                </a:solidFill>
                <a:latin typeface="Avenir Next LT Pro" panose="020B0504020202020204" pitchFamily="34" charset="0"/>
              </a:rPr>
              <a:t>(108, "David", 1500, 20000))</a:t>
            </a:r>
            <a:r>
              <a:rPr lang="en-US" sz="1800" dirty="0">
                <a:solidFill>
                  <a:srgbClr val="0033CC"/>
                </a:solidFill>
                <a:latin typeface="Avenir Next LT Pro" panose="020B0504020202020204" pitchFamily="34" charset="0"/>
              </a:rPr>
              <a:t>;</a:t>
            </a:r>
          </a:p>
          <a:p>
            <a:pPr marL="0" indent="0">
              <a:spcBef>
                <a:spcPts val="0"/>
              </a:spcBef>
              <a:buNone/>
            </a:pPr>
            <a:r>
              <a:rPr lang="en-US" sz="1800" dirty="0">
                <a:solidFill>
                  <a:srgbClr val="0033CC"/>
                </a:solidFill>
                <a:latin typeface="Avenir Next LT Pro" panose="020B0504020202020204" pitchFamily="34" charset="0"/>
              </a:rPr>
              <a:t>          </a:t>
            </a:r>
            <a:r>
              <a:rPr lang="en-US" sz="1800" dirty="0" err="1">
                <a:solidFill>
                  <a:srgbClr val="0000FF"/>
                </a:solidFill>
                <a:latin typeface="Avenir Next LT Pro" panose="020B0504020202020204" pitchFamily="34" charset="0"/>
              </a:rPr>
              <a:t>employeeList.Add</a:t>
            </a:r>
            <a:r>
              <a:rPr lang="en-US" sz="1800" dirty="0">
                <a:solidFill>
                  <a:srgbClr val="FF0000"/>
                </a:solidFill>
                <a:latin typeface="Avenir Next LT Pro" panose="020B0504020202020204" pitchFamily="34" charset="0"/>
              </a:rPr>
              <a:t>(new </a:t>
            </a:r>
            <a:r>
              <a:rPr lang="en-US" sz="1800" dirty="0" err="1">
                <a:solidFill>
                  <a:srgbClr val="FF0000"/>
                </a:solidFill>
                <a:latin typeface="Avenir Next LT Pro" panose="020B0504020202020204" pitchFamily="34" charset="0"/>
              </a:rPr>
              <a:t>SalesEmployee</a:t>
            </a:r>
            <a:r>
              <a:rPr lang="en-US" sz="1800" dirty="0">
                <a:solidFill>
                  <a:srgbClr val="FF0000"/>
                </a:solidFill>
                <a:latin typeface="Avenir Next LT Pro" panose="020B0504020202020204" pitchFamily="34" charset="0"/>
              </a:rPr>
              <a:t>(112, "Jason", 3000, 30000))</a:t>
            </a:r>
            <a:r>
              <a:rPr lang="en-US" sz="1800" dirty="0">
                <a:solidFill>
                  <a:srgbClr val="0033CC"/>
                </a:solidFill>
                <a:latin typeface="Avenir Next LT Pro" panose="020B0504020202020204" pitchFamily="34" charset="0"/>
              </a:rPr>
              <a:t>;</a:t>
            </a:r>
          </a:p>
          <a:p>
            <a:pPr marL="0" indent="0">
              <a:spcBef>
                <a:spcPts val="0"/>
              </a:spcBef>
              <a:buNone/>
            </a:pPr>
            <a:r>
              <a:rPr lang="en-US" sz="1800" dirty="0">
                <a:solidFill>
                  <a:srgbClr val="0033CC"/>
                </a:solidFill>
                <a:latin typeface="Avenir Next LT Pro" panose="020B0504020202020204" pitchFamily="34" charset="0"/>
              </a:rPr>
              <a:t>          </a:t>
            </a:r>
            <a:r>
              <a:rPr lang="en-US" sz="1800" dirty="0" err="1">
                <a:solidFill>
                  <a:srgbClr val="0000FF"/>
                </a:solidFill>
                <a:latin typeface="Avenir Next LT Pro" panose="020B0504020202020204" pitchFamily="34" charset="0"/>
              </a:rPr>
              <a:t>employeeList.Add</a:t>
            </a:r>
            <a:r>
              <a:rPr lang="en-US" sz="1800" dirty="0">
                <a:solidFill>
                  <a:srgbClr val="FF0000"/>
                </a:solidFill>
                <a:latin typeface="Avenir Next LT Pro" panose="020B0504020202020204" pitchFamily="34" charset="0"/>
              </a:rPr>
              <a:t>(new </a:t>
            </a:r>
            <a:r>
              <a:rPr lang="en-US" sz="1800" dirty="0" err="1">
                <a:solidFill>
                  <a:srgbClr val="FF0000"/>
                </a:solidFill>
                <a:latin typeface="Avenir Next LT Pro" panose="020B0504020202020204" pitchFamily="34" charset="0"/>
              </a:rPr>
              <a:t>SalesEmployee</a:t>
            </a:r>
            <a:r>
              <a:rPr lang="en-US" sz="1800" dirty="0">
                <a:solidFill>
                  <a:srgbClr val="FF0000"/>
                </a:solidFill>
                <a:latin typeface="Avenir Next LT Pro" panose="020B0504020202020204" pitchFamily="34" charset="0"/>
              </a:rPr>
              <a:t>(127, "Vivian", 2000, 25000))</a:t>
            </a:r>
            <a:r>
              <a:rPr lang="en-US" sz="1800" dirty="0">
                <a:solidFill>
                  <a:srgbClr val="0033CC"/>
                </a:solidFill>
                <a:latin typeface="Avenir Next LT Pro" panose="020B0504020202020204" pitchFamily="34" charset="0"/>
              </a:rPr>
              <a:t>; </a:t>
            </a:r>
          </a:p>
          <a:p>
            <a:pPr marL="0" indent="0">
              <a:spcBef>
                <a:spcPts val="0"/>
              </a:spcBef>
              <a:buNone/>
            </a:pPr>
            <a:r>
              <a:rPr lang="en-US" sz="1800" dirty="0">
                <a:solidFill>
                  <a:srgbClr val="0033CC"/>
                </a:solidFill>
                <a:latin typeface="Avenir Next LT Pro" panose="020B0504020202020204" pitchFamily="34" charset="0"/>
              </a:rPr>
              <a:t>          </a:t>
            </a:r>
            <a:r>
              <a:rPr lang="en-US" sz="1800" dirty="0">
                <a:solidFill>
                  <a:srgbClr val="0000FF"/>
                </a:solidFill>
                <a:latin typeface="Avenir Next LT Pro" panose="020B0504020202020204" pitchFamily="34" charset="0"/>
              </a:rPr>
              <a:t> </a:t>
            </a:r>
            <a:r>
              <a:rPr lang="en-US" sz="1800" dirty="0" err="1">
                <a:solidFill>
                  <a:srgbClr val="0000FF"/>
                </a:solidFill>
                <a:latin typeface="Avenir Next LT Pro" panose="020B0504020202020204" pitchFamily="34" charset="0"/>
              </a:rPr>
              <a:t>Console.WriteLine</a:t>
            </a:r>
            <a:r>
              <a:rPr lang="en-US" sz="1800" dirty="0">
                <a:solidFill>
                  <a:srgbClr val="0000FF"/>
                </a:solidFill>
                <a:latin typeface="Avenir Next LT Pro" panose="020B0504020202020204" pitchFamily="34" charset="0"/>
              </a:rPr>
              <a:t>("{0,-5} {1,-10} {2,-12} {3,12}", "Id", "Name", "Basic Salary",</a:t>
            </a:r>
          </a:p>
          <a:p>
            <a:pPr marL="0" indent="0">
              <a:spcBef>
                <a:spcPts val="0"/>
              </a:spcBef>
              <a:buNone/>
            </a:pPr>
            <a:r>
              <a:rPr lang="en-US" sz="1800" dirty="0">
                <a:solidFill>
                  <a:srgbClr val="0000FF"/>
                </a:solidFill>
                <a:latin typeface="Avenir Next LT Pro" panose="020B0504020202020204" pitchFamily="34" charset="0"/>
              </a:rPr>
              <a:t>                                              "Sales"); </a:t>
            </a:r>
          </a:p>
          <a:p>
            <a:pPr marL="0" indent="0">
              <a:spcBef>
                <a:spcPts val="0"/>
              </a:spcBef>
              <a:buNone/>
            </a:pPr>
            <a:r>
              <a:rPr lang="en-US" sz="1800" dirty="0">
                <a:solidFill>
                  <a:srgbClr val="0000FF"/>
                </a:solidFill>
                <a:latin typeface="Avenir Next LT Pro" panose="020B0504020202020204" pitchFamily="34" charset="0"/>
              </a:rPr>
              <a:t>          for (int i = 0; i &lt; </a:t>
            </a:r>
            <a:r>
              <a:rPr lang="en-US" sz="1800" dirty="0" err="1">
                <a:solidFill>
                  <a:srgbClr val="0000FF"/>
                </a:solidFill>
                <a:latin typeface="Avenir Next LT Pro" panose="020B0504020202020204" pitchFamily="34" charset="0"/>
              </a:rPr>
              <a:t>employeeList.Count</a:t>
            </a:r>
            <a:r>
              <a:rPr lang="en-US" sz="1800" dirty="0">
                <a:solidFill>
                  <a:srgbClr val="0000FF"/>
                </a:solidFill>
                <a:latin typeface="Avenir Next LT Pro" panose="020B0504020202020204" pitchFamily="34" charset="0"/>
              </a:rPr>
              <a:t>; i++)</a:t>
            </a:r>
          </a:p>
          <a:p>
            <a:pPr marL="0" indent="0">
              <a:spcBef>
                <a:spcPts val="0"/>
              </a:spcBef>
              <a:buNone/>
            </a:pPr>
            <a:r>
              <a:rPr lang="en-US" sz="1800" dirty="0">
                <a:solidFill>
                  <a:srgbClr val="0000FF"/>
                </a:solidFill>
                <a:latin typeface="Avenir Next LT Pro" panose="020B0504020202020204" pitchFamily="34" charset="0"/>
              </a:rPr>
              <a:t>          {</a:t>
            </a:r>
          </a:p>
          <a:p>
            <a:pPr marL="0" indent="0">
              <a:spcBef>
                <a:spcPts val="0"/>
              </a:spcBef>
              <a:buNone/>
            </a:pPr>
            <a:r>
              <a:rPr lang="en-US" sz="1800" dirty="0">
                <a:solidFill>
                  <a:srgbClr val="0000FF"/>
                </a:solidFill>
                <a:latin typeface="Avenir Next LT Pro" panose="020B0504020202020204" pitchFamily="34" charset="0"/>
              </a:rPr>
              <a:t>               </a:t>
            </a:r>
            <a:r>
              <a:rPr lang="en-US" sz="1800" dirty="0" err="1">
                <a:solidFill>
                  <a:srgbClr val="0000FF"/>
                </a:solidFill>
                <a:latin typeface="Avenir Next LT Pro" panose="020B0504020202020204" pitchFamily="34" charset="0"/>
              </a:rPr>
              <a:t>SalesEmployee</a:t>
            </a:r>
            <a:r>
              <a:rPr lang="en-US" sz="1800" dirty="0">
                <a:solidFill>
                  <a:srgbClr val="0000FF"/>
                </a:solidFill>
                <a:latin typeface="Avenir Next LT Pro" panose="020B0504020202020204" pitchFamily="34" charset="0"/>
              </a:rPr>
              <a:t> s = </a:t>
            </a:r>
            <a:r>
              <a:rPr lang="en-US" sz="1800" dirty="0" err="1">
                <a:solidFill>
                  <a:srgbClr val="0000FF"/>
                </a:solidFill>
                <a:latin typeface="Avenir Next LT Pro" panose="020B0504020202020204" pitchFamily="34" charset="0"/>
              </a:rPr>
              <a:t>employeeList</a:t>
            </a:r>
            <a:r>
              <a:rPr lang="en-US" sz="1800" dirty="0">
                <a:solidFill>
                  <a:srgbClr val="0000FF"/>
                </a:solidFill>
                <a:latin typeface="Avenir Next LT Pro" panose="020B0504020202020204" pitchFamily="34" charset="0"/>
              </a:rPr>
              <a:t>[i]; </a:t>
            </a:r>
          </a:p>
          <a:p>
            <a:pPr marL="0" indent="0">
              <a:spcBef>
                <a:spcPts val="0"/>
              </a:spcBef>
              <a:buNone/>
            </a:pPr>
            <a:r>
              <a:rPr lang="en-US" sz="1800" dirty="0">
                <a:solidFill>
                  <a:srgbClr val="0000FF"/>
                </a:solidFill>
                <a:latin typeface="Avenir Next LT Pro" panose="020B0504020202020204" pitchFamily="34" charset="0"/>
              </a:rPr>
              <a:t>               </a:t>
            </a:r>
            <a:r>
              <a:rPr lang="en-US" sz="1800" dirty="0" err="1">
                <a:solidFill>
                  <a:srgbClr val="0000FF"/>
                </a:solidFill>
                <a:latin typeface="Avenir Next LT Pro" panose="020B0504020202020204" pitchFamily="34" charset="0"/>
              </a:rPr>
              <a:t>Console.WriteLine</a:t>
            </a:r>
            <a:r>
              <a:rPr lang="en-US" sz="1800" dirty="0">
                <a:solidFill>
                  <a:srgbClr val="0000FF"/>
                </a:solidFill>
                <a:latin typeface="Avenir Next LT Pro" panose="020B0504020202020204" pitchFamily="34" charset="0"/>
              </a:rPr>
              <a:t>("{0,-5} {1,-10} {2,-12:0.00} {3,-12:0.00}",</a:t>
            </a:r>
          </a:p>
          <a:p>
            <a:pPr marL="0" indent="0">
              <a:spcBef>
                <a:spcPts val="0"/>
              </a:spcBef>
              <a:buNone/>
            </a:pPr>
            <a:r>
              <a:rPr lang="en-US" sz="1800" dirty="0">
                <a:solidFill>
                  <a:srgbClr val="0000FF"/>
                </a:solidFill>
                <a:latin typeface="Avenir Next LT Pro" panose="020B0504020202020204" pitchFamily="34" charset="0"/>
              </a:rPr>
              <a:t>                     </a:t>
            </a:r>
            <a:r>
              <a:rPr lang="en-US" sz="1800" dirty="0" err="1">
                <a:solidFill>
                  <a:srgbClr val="0000FF"/>
                </a:solidFill>
                <a:latin typeface="Avenir Next LT Pro" panose="020B0504020202020204" pitchFamily="34" charset="0"/>
              </a:rPr>
              <a:t>s.Id</a:t>
            </a:r>
            <a:r>
              <a:rPr lang="en-US" sz="1800" dirty="0">
                <a:solidFill>
                  <a:srgbClr val="0000FF"/>
                </a:solidFill>
                <a:latin typeface="Avenir Next LT Pro" panose="020B0504020202020204" pitchFamily="34" charset="0"/>
              </a:rPr>
              <a:t>, </a:t>
            </a:r>
            <a:r>
              <a:rPr lang="en-US" sz="1800" dirty="0" err="1">
                <a:solidFill>
                  <a:srgbClr val="0000FF"/>
                </a:solidFill>
                <a:latin typeface="Avenir Next LT Pro" panose="020B0504020202020204" pitchFamily="34" charset="0"/>
              </a:rPr>
              <a:t>s.Name</a:t>
            </a:r>
            <a:r>
              <a:rPr lang="en-US" sz="1800" dirty="0">
                <a:solidFill>
                  <a:srgbClr val="0000FF"/>
                </a:solidFill>
                <a:latin typeface="Avenir Next LT Pro" panose="020B0504020202020204" pitchFamily="34" charset="0"/>
              </a:rPr>
              <a:t>, </a:t>
            </a:r>
            <a:r>
              <a:rPr lang="en-US" sz="1800" dirty="0" err="1">
                <a:solidFill>
                  <a:srgbClr val="0000FF"/>
                </a:solidFill>
                <a:latin typeface="Avenir Next LT Pro" panose="020B0504020202020204" pitchFamily="34" charset="0"/>
              </a:rPr>
              <a:t>s.BasicSalary</a:t>
            </a:r>
            <a:r>
              <a:rPr lang="en-US" sz="1800" dirty="0">
                <a:solidFill>
                  <a:srgbClr val="0000FF"/>
                </a:solidFill>
                <a:latin typeface="Avenir Next LT Pro" panose="020B0504020202020204" pitchFamily="34" charset="0"/>
              </a:rPr>
              <a:t>, </a:t>
            </a:r>
            <a:r>
              <a:rPr lang="en-US" sz="1800" dirty="0" err="1">
                <a:solidFill>
                  <a:srgbClr val="0000FF"/>
                </a:solidFill>
                <a:latin typeface="Avenir Next LT Pro" panose="020B0504020202020204" pitchFamily="34" charset="0"/>
              </a:rPr>
              <a:t>s.Sales</a:t>
            </a:r>
            <a:r>
              <a:rPr lang="en-US" sz="1800" dirty="0">
                <a:solidFill>
                  <a:srgbClr val="0000FF"/>
                </a:solidFill>
                <a:latin typeface="Avenir Next LT Pro" panose="020B0504020202020204" pitchFamily="34" charset="0"/>
              </a:rPr>
              <a:t>); </a:t>
            </a:r>
          </a:p>
          <a:p>
            <a:pPr marL="0" indent="0">
              <a:spcBef>
                <a:spcPts val="0"/>
              </a:spcBef>
              <a:buNone/>
            </a:pPr>
            <a:r>
              <a:rPr lang="en-US" sz="1800" dirty="0">
                <a:solidFill>
                  <a:srgbClr val="0000FF"/>
                </a:solidFill>
                <a:latin typeface="Avenir Next LT Pro" panose="020B0504020202020204" pitchFamily="34" charset="0"/>
              </a:rPr>
              <a:t>           }</a:t>
            </a:r>
          </a:p>
          <a:p>
            <a:pPr marL="0" indent="0">
              <a:spcBef>
                <a:spcPts val="0"/>
              </a:spcBef>
              <a:buNone/>
            </a:pPr>
            <a:r>
              <a:rPr lang="en-US" sz="1800" dirty="0">
                <a:solidFill>
                  <a:srgbClr val="0000FF"/>
                </a:solidFill>
                <a:latin typeface="Avenir Next LT Pro" panose="020B0504020202020204" pitchFamily="34" charset="0"/>
              </a:rPr>
              <a:t>      }</a:t>
            </a:r>
          </a:p>
          <a:p>
            <a:pPr marL="0" indent="0">
              <a:spcBef>
                <a:spcPts val="0"/>
              </a:spcBef>
              <a:buNone/>
            </a:pPr>
            <a:r>
              <a:rPr lang="en-US" sz="1800" dirty="0">
                <a:solidFill>
                  <a:srgbClr val="0000FF"/>
                </a:solidFill>
                <a:latin typeface="Avenir Next LT Pro" panose="020B0504020202020204" pitchFamily="34" charset="0"/>
              </a:rPr>
              <a:t>}</a:t>
            </a:r>
            <a:endParaRPr lang="en-US" sz="1800" dirty="0"/>
          </a:p>
          <a:p>
            <a:pPr marL="0" indent="0">
              <a:buNone/>
            </a:pPr>
            <a:endParaRPr lang="en-US" sz="2400" i="1" dirty="0">
              <a:solidFill>
                <a:srgbClr val="FF0000"/>
              </a:solidFill>
            </a:endParaRPr>
          </a:p>
          <a:p>
            <a:pPr marL="0" indent="0">
              <a:buNone/>
            </a:pPr>
            <a:endParaRPr lang="en-US" sz="2000" i="1" dirty="0"/>
          </a:p>
        </p:txBody>
      </p:sp>
    </p:spTree>
    <p:extLst>
      <p:ext uri="{BB962C8B-B14F-4D97-AF65-F5344CB8AC3E}">
        <p14:creationId xmlns:p14="http://schemas.microsoft.com/office/powerpoint/2010/main" val="203715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Activity 2 </a:t>
            </a:r>
            <a:r>
              <a:rPr lang="en-SG" b="0" baseline="-25000" dirty="0"/>
              <a:t>/1...</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884238"/>
            <a:ext cx="9296400" cy="4983162"/>
          </a:xfrm>
        </p:spPr>
        <p:txBody>
          <a:bodyPr/>
          <a:lstStyle/>
          <a:p>
            <a:pPr marL="0" indent="0">
              <a:buNone/>
            </a:pPr>
            <a:r>
              <a:rPr lang="en-US" sz="2400" dirty="0"/>
              <a:t>Given the class element diagram </a:t>
            </a:r>
            <a:r>
              <a:rPr lang="en-US" sz="2400"/>
              <a:t>for FPStudent</a:t>
            </a:r>
            <a:r>
              <a:rPr lang="en-US" sz="2400" dirty="0"/>
              <a:t>:</a:t>
            </a:r>
            <a:endParaRPr lang="en-US" sz="2400" i="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400" i="1" dirty="0">
              <a:solidFill>
                <a:srgbClr val="FF0000"/>
              </a:solidFill>
            </a:endParaRPr>
          </a:p>
          <a:p>
            <a:pPr>
              <a:spcBef>
                <a:spcPts val="2400"/>
              </a:spcBef>
            </a:pPr>
            <a:endParaRPr lang="en-US" sz="2400" dirty="0"/>
          </a:p>
          <a:p>
            <a:pPr>
              <a:spcBef>
                <a:spcPts val="1200"/>
              </a:spcBef>
            </a:pPr>
            <a:r>
              <a:rPr lang="en-US" sz="2400" dirty="0"/>
              <a:t>Write </a:t>
            </a:r>
            <a:r>
              <a:rPr lang="en-US" sz="2400"/>
              <a:t>the FPStudent </a:t>
            </a:r>
            <a:r>
              <a:rPr lang="en-US" sz="2400" dirty="0"/>
              <a:t>class</a:t>
            </a:r>
          </a:p>
          <a:p>
            <a:pPr marL="0" indent="0">
              <a:buNone/>
            </a:pPr>
            <a:endParaRPr lang="en-US" sz="2000" i="1" dirty="0"/>
          </a:p>
        </p:txBody>
      </p:sp>
      <p:graphicFrame>
        <p:nvGraphicFramePr>
          <p:cNvPr id="6" name="Group 32">
            <a:extLst>
              <a:ext uri="{FF2B5EF4-FFF2-40B4-BE49-F238E27FC236}">
                <a16:creationId xmlns:a16="http://schemas.microsoft.com/office/drawing/2014/main" id="{E40D6A13-D777-44E9-AE64-FCD3DDCC2649}"/>
              </a:ext>
            </a:extLst>
          </p:cNvPr>
          <p:cNvGraphicFramePr>
            <a:graphicFrameLocks/>
          </p:cNvGraphicFramePr>
          <p:nvPr>
            <p:extLst>
              <p:ext uri="{D42A27DB-BD31-4B8C-83A1-F6EECF244321}">
                <p14:modId xmlns:p14="http://schemas.microsoft.com/office/powerpoint/2010/main" val="3774737174"/>
              </p:ext>
            </p:extLst>
          </p:nvPr>
        </p:nvGraphicFramePr>
        <p:xfrm>
          <a:off x="1338263" y="1615398"/>
          <a:ext cx="5367337" cy="2773708"/>
        </p:xfrm>
        <a:graphic>
          <a:graphicData uri="http://schemas.openxmlformats.org/drawingml/2006/table">
            <a:tbl>
              <a:tblPr/>
              <a:tblGrid>
                <a:gridCol w="5367337">
                  <a:extLst>
                    <a:ext uri="{9D8B030D-6E8A-4147-A177-3AD203B41FA5}">
                      <a16:colId xmlns:a16="http://schemas.microsoft.com/office/drawing/2014/main" val="20000"/>
                    </a:ext>
                  </a:extLst>
                </a:gridCol>
              </a:tblGrid>
              <a:tr h="345746">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1" i="0" u="none" strike="noStrike" cap="none" normalizeH="0" baseline="0">
                          <a:ln>
                            <a:noFill/>
                          </a:ln>
                          <a:solidFill>
                            <a:srgbClr val="0000FF"/>
                          </a:solidFill>
                          <a:effectLst/>
                          <a:latin typeface="Avenir Next LT Pro" panose="020B0504020202020204" pitchFamily="34" charset="0"/>
                          <a:ea typeface="MS PGothic" panose="020B0600070205080204" pitchFamily="34" charset="-128"/>
                        </a:rPr>
                        <a:t>FPStudent</a:t>
                      </a:r>
                      <a:endParaRPr kumimoji="1" lang="en-US" altLang="en-US" sz="2000" b="1"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txBody>
                  <a:tcPr marT="45727" marB="4572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47188">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a:ln>
                            <a:noFill/>
                          </a:ln>
                          <a:solidFill>
                            <a:srgbClr val="0000FF"/>
                          </a:solidFill>
                          <a:effectLst/>
                          <a:latin typeface="Avenir Next LT Pro" panose="020B0504020202020204" pitchFamily="34" charset="0"/>
                          <a:ea typeface="MS PGothic" panose="020B0600070205080204" pitchFamily="34" charset="-128"/>
                        </a:rPr>
                        <a:t>–studentID</a:t>
                      </a:r>
                      <a:r>
                        <a:rPr kumimoji="1" lang="en-US" altLang="en-US" sz="2000" b="0" i="0" u="none" strike="noStrike" cap="none" normalizeH="0" baseline="0" err="1">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a:ln>
                            <a:noFill/>
                          </a:ln>
                          <a:solidFill>
                            <a:srgbClr val="0000FF"/>
                          </a:solidFill>
                          <a:effectLst/>
                          <a:latin typeface="Avenir Next LT Pro" panose="020B0504020202020204" pitchFamily="34" charset="0"/>
                          <a:ea typeface="MS PGothic" panose="020B0600070205080204" pitchFamily="34" charset="-128"/>
                        </a:rPr>
                        <a:t>string</a:t>
                      </a:r>
                      <a:endPar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a:ln>
                            <a:noFill/>
                          </a:ln>
                          <a:solidFill>
                            <a:srgbClr val="0000FF"/>
                          </a:solidFill>
                          <a:effectLst/>
                          <a:latin typeface="Avenir Next LT Pro" panose="020B0504020202020204" pitchFamily="34" charset="0"/>
                          <a:ea typeface="MS PGothic" panose="020B0600070205080204" pitchFamily="34" charset="-128"/>
                        </a:rPr>
                        <a:t>–ca1</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:double</a:t>
                      </a: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a:ln>
                            <a:noFill/>
                          </a:ln>
                          <a:solidFill>
                            <a:srgbClr val="0000FF"/>
                          </a:solidFill>
                          <a:effectLst/>
                          <a:latin typeface="Avenir Next LT Pro" panose="020B0504020202020204" pitchFamily="34" charset="0"/>
                          <a:ea typeface="MS PGothic" panose="020B0600070205080204" pitchFamily="34" charset="-128"/>
                        </a:rPr>
                        <a:t>–ca2</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:double</a:t>
                      </a: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a:ln>
                            <a:noFill/>
                          </a:ln>
                          <a:solidFill>
                            <a:srgbClr val="0000FF"/>
                          </a:solidFill>
                          <a:effectLst/>
                          <a:latin typeface="Avenir Next LT Pro" panose="020B0504020202020204" pitchFamily="34" charset="0"/>
                          <a:ea typeface="MS PGothic" panose="020B0600070205080204" pitchFamily="34" charset="-128"/>
                        </a:rPr>
                        <a:t>–assignment</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 double</a:t>
                      </a:r>
                    </a:p>
                  </a:txBody>
                  <a:tcPr marT="45727" marB="4572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83920">
                <a:tc>
                  <a:txBody>
                    <a:bodyPr/>
                    <a:lstStyle>
                      <a:lvl1pPr>
                        <a:buClr>
                          <a:schemeClr val="tx2"/>
                        </a:buClr>
                        <a:defRPr kumimoji="1" sz="2800" b="1">
                          <a:solidFill>
                            <a:schemeClr val="tx1"/>
                          </a:solidFill>
                          <a:latin typeface="Arial Narrow" panose="020B0606020202030204" pitchFamily="34" charset="0"/>
                          <a:ea typeface="MS PGothic" panose="020B0600070205080204" pitchFamily="34" charset="-128"/>
                        </a:defRPr>
                      </a:lvl1pPr>
                      <a:lvl2pPr marL="742950" indent="-285750">
                        <a:buClr>
                          <a:srgbClr val="0033CC"/>
                        </a:buClr>
                        <a:defRPr kumimoji="1" sz="2400" b="1">
                          <a:solidFill>
                            <a:srgbClr val="0033CC"/>
                          </a:solidFill>
                          <a:latin typeface="Arial Narrow" panose="020B0606020202030204" pitchFamily="34" charset="0"/>
                          <a:ea typeface="MS PGothic" panose="020B0600070205080204" pitchFamily="34" charset="-128"/>
                        </a:defRPr>
                      </a:lvl2pPr>
                      <a:lvl3pPr marL="1143000" indent="-228600">
                        <a:buClr>
                          <a:schemeClr val="hlink"/>
                        </a:buClr>
                        <a:defRPr kumimoji="1" sz="2000">
                          <a:solidFill>
                            <a:schemeClr val="hlink"/>
                          </a:solidFill>
                          <a:latin typeface="Arial Narrow" panose="020B0606020202030204" pitchFamily="34" charset="0"/>
                          <a:ea typeface="MS PGothic" panose="020B0600070205080204" pitchFamily="34" charset="-128"/>
                        </a:defRPr>
                      </a:lvl3pPr>
                      <a:lvl4pPr marL="1600200" indent="-228600">
                        <a:buClr>
                          <a:schemeClr val="tx2"/>
                        </a:buClr>
                        <a:defRPr kumimoji="1">
                          <a:solidFill>
                            <a:schemeClr val="tx1"/>
                          </a:solidFill>
                          <a:latin typeface="Arial Narrow" panose="020B0606020202030204" pitchFamily="34" charset="0"/>
                          <a:ea typeface="MS PGothic" panose="020B0600070205080204" pitchFamily="34" charset="-128"/>
                        </a:defRPr>
                      </a:lvl4pPr>
                      <a:lvl5pPr marL="2057400" indent="-228600">
                        <a:buClr>
                          <a:srgbClr val="009900"/>
                        </a:buClr>
                        <a:buSzPct val="90000"/>
                        <a:defRPr kumimoji="1">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defRPr kumimoji="1">
                          <a:solidFill>
                            <a:srgbClr val="009900"/>
                          </a:solidFill>
                          <a:latin typeface="Arial Narrow" panose="020B0606020202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a:ln>
                            <a:noFill/>
                          </a:ln>
                          <a:solidFill>
                            <a:srgbClr val="0000FF"/>
                          </a:solidFill>
                          <a:effectLst/>
                          <a:latin typeface="Avenir Next LT Pro" panose="020B0504020202020204" pitchFamily="34" charset="0"/>
                          <a:ea typeface="MS PGothic" panose="020B0600070205080204" pitchFamily="34" charset="-128"/>
                        </a:rPr>
                        <a:t>+FPStudent</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string,double,double,double</a:t>
                      </a: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tabLst/>
                      </a:pPr>
                      <a:r>
                        <a:rPr kumimoji="1" lang="en-US" altLang="en-US" sz="2000" b="0" i="0" u="none" strike="noStrike" cap="none" normalizeH="0" baseline="0" dirty="0">
                          <a:ln>
                            <a:noFill/>
                          </a:ln>
                          <a:solidFill>
                            <a:srgbClr val="0000FF"/>
                          </a:solidFill>
                          <a:effectLst/>
                          <a:latin typeface="Avenir Next LT Pro" panose="020B0504020202020204" pitchFamily="34" charset="0"/>
                          <a:ea typeface="MS PGothic" panose="020B0600070205080204" pitchFamily="34" charset="-128"/>
                        </a:rPr>
                        <a:t>+</a:t>
                      </a:r>
                      <a:r>
                        <a:rPr kumimoji="1" lang="en-US" altLang="en-US" sz="2000" b="0" i="0" u="none" strike="noStrike" cap="none" normalizeH="0" baseline="0" dirty="0" err="1">
                          <a:ln>
                            <a:noFill/>
                          </a:ln>
                          <a:solidFill>
                            <a:srgbClr val="0000FF"/>
                          </a:solidFill>
                          <a:effectLst/>
                          <a:latin typeface="Avenir Next LT Pro" panose="020B0504020202020204" pitchFamily="34" charset="0"/>
                          <a:ea typeface="MS PGothic" panose="020B0600070205080204" pitchFamily="34" charset="-128"/>
                        </a:rPr>
                        <a:t>CalculateFinalMark</a:t>
                      </a:r>
                      <a:r>
                        <a:rPr kumimoji="1" lang="en-US" altLang="en-US" sz="2000" b="0" i="0" u="none" strike="noStrike" cap="none" normalizeH="0" baseline="0">
                          <a:ln>
                            <a:noFill/>
                          </a:ln>
                          <a:solidFill>
                            <a:srgbClr val="0000FF"/>
                          </a:solidFill>
                          <a:effectLst/>
                          <a:latin typeface="Avenir Next LT Pro" panose="020B0504020202020204" pitchFamily="34" charset="0"/>
                          <a:ea typeface="MS PGothic" panose="020B0600070205080204" pitchFamily="34" charset="-128"/>
                        </a:rPr>
                        <a:t>(): double</a:t>
                      </a:r>
                    </a:p>
                  </a:txBody>
                  <a:tcPr marT="45727" marB="4572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 name="s35">
            <a:hlinkClick r:id="" action="ppaction://media"/>
            <a:extLst>
              <a:ext uri="{FF2B5EF4-FFF2-40B4-BE49-F238E27FC236}">
                <a16:creationId xmlns:a16="http://schemas.microsoft.com/office/drawing/2014/main" id="{B29B70F7-0DB0-4B77-BEA2-A4105D4105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183513"/>
            <a:ext cx="406400" cy="406400"/>
          </a:xfrm>
          <a:prstGeom prst="rect">
            <a:avLst/>
          </a:prstGeom>
        </p:spPr>
      </p:pic>
    </p:spTree>
    <p:extLst>
      <p:ext uri="{BB962C8B-B14F-4D97-AF65-F5344CB8AC3E}">
        <p14:creationId xmlns:p14="http://schemas.microsoft.com/office/powerpoint/2010/main" val="413265662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Activity </a:t>
            </a:r>
            <a:r>
              <a:rPr lang="en-SG" b="0"/>
              <a:t>2 </a:t>
            </a:r>
            <a:r>
              <a:rPr lang="en-SG" b="0" baseline="-25000"/>
              <a:t>/2...</a:t>
            </a:r>
            <a:endParaRPr lang="en-SG" b="0" baseline="-25000" dirty="0"/>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228600" y="762000"/>
            <a:ext cx="4114798" cy="4983162"/>
          </a:xfrm>
        </p:spPr>
        <p:txBody>
          <a:bodyPr/>
          <a:lstStyle/>
          <a:p>
            <a:pPr marL="0" indent="0">
              <a:spcBef>
                <a:spcPts val="0"/>
              </a:spcBef>
              <a:buNone/>
            </a:pPr>
            <a:r>
              <a:rPr lang="en-US" sz="2000">
                <a:solidFill>
                  <a:srgbClr val="0000FF"/>
                </a:solidFill>
                <a:latin typeface="Avenir Next LT Pro" panose="020B0504020202020204" pitchFamily="34" charset="0"/>
              </a:rPr>
              <a:t>class FPStudent</a:t>
            </a:r>
            <a:endParaRPr lang="en-US" sz="2000" dirty="0">
              <a:solidFill>
                <a:srgbClr val="0000FF"/>
              </a:solidFill>
              <a:latin typeface="Avenir Next LT Pro" panose="020B0504020202020204" pitchFamily="34" charset="0"/>
            </a:endParaRPr>
          </a:p>
          <a:p>
            <a:pPr marL="0" indent="0">
              <a:spcBef>
                <a:spcPts val="0"/>
              </a:spcBef>
              <a:buNone/>
            </a:pPr>
            <a:r>
              <a:rPr lang="en-US" sz="2000" dirty="0">
                <a:solidFill>
                  <a:srgbClr val="0000FF"/>
                </a:solidFill>
                <a:latin typeface="Avenir Next LT Pro" panose="020B0504020202020204" pitchFamily="34" charset="0"/>
              </a:rPr>
              <a:t>{</a:t>
            </a:r>
          </a:p>
          <a:p>
            <a:pPr marL="0" indent="0">
              <a:spcBef>
                <a:spcPts val="0"/>
              </a:spcBef>
              <a:buNone/>
            </a:pPr>
            <a:r>
              <a:rPr lang="en-US" sz="2000" dirty="0">
                <a:solidFill>
                  <a:srgbClr val="0000FF"/>
                </a:solidFill>
                <a:latin typeface="Avenir Next LT Pro" panose="020B0504020202020204" pitchFamily="34" charset="0"/>
              </a:rPr>
              <a:t>        </a:t>
            </a:r>
            <a:r>
              <a:rPr lang="en-US" sz="2000" i="1" dirty="0">
                <a:solidFill>
                  <a:srgbClr val="008000"/>
                </a:solidFill>
                <a:latin typeface="Avenir Next LT Pro" panose="020B0504020202020204" pitchFamily="34" charset="0"/>
              </a:rPr>
              <a:t>// attributes and properties</a:t>
            </a:r>
          </a:p>
          <a:p>
            <a:pPr marL="0" indent="0">
              <a:spcBef>
                <a:spcPts val="0"/>
              </a:spcBef>
              <a:buNone/>
            </a:pPr>
            <a:r>
              <a:rPr lang="en-US" sz="2000" dirty="0">
                <a:solidFill>
                  <a:srgbClr val="0000FF"/>
                </a:solidFill>
                <a:latin typeface="Avenir Next LT Pro" panose="020B0504020202020204" pitchFamily="34" charset="0"/>
              </a:rPr>
              <a:t>        private string </a:t>
            </a:r>
            <a:r>
              <a:rPr lang="en-US" sz="2000" dirty="0" err="1">
                <a:solidFill>
                  <a:srgbClr val="0000FF"/>
                </a:solidFill>
                <a:latin typeface="Avenir Next LT Pro" panose="020B0504020202020204" pitchFamily="34" charset="0"/>
              </a:rPr>
              <a:t>studentID</a:t>
            </a:r>
            <a:r>
              <a:rPr lang="en-US" sz="2000" dirty="0">
                <a:solidFill>
                  <a:srgbClr val="0000FF"/>
                </a:solidFill>
                <a:latin typeface="Avenir Next LT Pro" panose="020B0504020202020204" pitchFamily="34" charset="0"/>
              </a:rPr>
              <a:t>;</a:t>
            </a:r>
          </a:p>
          <a:p>
            <a:pPr marL="0" indent="0">
              <a:spcBef>
                <a:spcPts val="0"/>
              </a:spcBef>
              <a:buFontTx/>
              <a:buNone/>
            </a:pPr>
            <a:r>
              <a:rPr lang="en-US" sz="2000" dirty="0">
                <a:solidFill>
                  <a:srgbClr val="0000FF"/>
                </a:solidFill>
                <a:latin typeface="Avenir Next LT Pro" panose="020B0504020202020204" pitchFamily="34" charset="0"/>
              </a:rPr>
              <a:t>        public string </a:t>
            </a:r>
            <a:r>
              <a:rPr lang="en-US" sz="2000" dirty="0" err="1">
                <a:solidFill>
                  <a:srgbClr val="0000FF"/>
                </a:solidFill>
                <a:latin typeface="Avenir Next LT Pro" panose="020B0504020202020204" pitchFamily="34" charset="0"/>
              </a:rPr>
              <a:t>StudentID</a:t>
            </a:r>
            <a:endParaRPr lang="en-US" sz="2000" dirty="0">
              <a:solidFill>
                <a:srgbClr val="0000FF"/>
              </a:solidFill>
              <a:latin typeface="Avenir Next LT Pro" panose="020B0504020202020204" pitchFamily="34" charset="0"/>
            </a:endParaRPr>
          </a:p>
          <a:p>
            <a:pPr marL="0" indent="0">
              <a:spcBef>
                <a:spcPts val="0"/>
              </a:spcBef>
              <a:buFontTx/>
              <a:buNone/>
            </a:pPr>
            <a:r>
              <a:rPr lang="en-US" sz="2000" dirty="0">
                <a:solidFill>
                  <a:srgbClr val="0000FF"/>
                </a:solidFill>
                <a:latin typeface="Avenir Next LT Pro" panose="020B0504020202020204" pitchFamily="34" charset="0"/>
              </a:rPr>
              <a:t>        {</a:t>
            </a:r>
          </a:p>
          <a:p>
            <a:pPr marL="0" indent="0">
              <a:spcBef>
                <a:spcPts val="0"/>
              </a:spcBef>
              <a:buFontTx/>
              <a:buNone/>
            </a:pPr>
            <a:r>
              <a:rPr lang="en-US" sz="2000" dirty="0">
                <a:solidFill>
                  <a:srgbClr val="0000FF"/>
                </a:solidFill>
                <a:latin typeface="Avenir Next LT Pro" panose="020B0504020202020204" pitchFamily="34" charset="0"/>
              </a:rPr>
              <a:t>            get { return </a:t>
            </a:r>
            <a:r>
              <a:rPr lang="en-US" sz="2000" dirty="0" err="1">
                <a:solidFill>
                  <a:srgbClr val="0000FF"/>
                </a:solidFill>
                <a:latin typeface="Avenir Next LT Pro" panose="020B0504020202020204" pitchFamily="34" charset="0"/>
              </a:rPr>
              <a:t>studentID</a:t>
            </a:r>
            <a:r>
              <a:rPr lang="en-US" sz="2000" dirty="0">
                <a:solidFill>
                  <a:srgbClr val="0000FF"/>
                </a:solidFill>
                <a:latin typeface="Avenir Next LT Pro" panose="020B0504020202020204" pitchFamily="34" charset="0"/>
              </a:rPr>
              <a:t>; }</a:t>
            </a:r>
          </a:p>
          <a:p>
            <a:pPr marL="0" indent="0">
              <a:spcBef>
                <a:spcPts val="0"/>
              </a:spcBef>
              <a:buFontTx/>
              <a:buNone/>
            </a:pPr>
            <a:r>
              <a:rPr lang="en-US" sz="2000" dirty="0">
                <a:solidFill>
                  <a:srgbClr val="0000FF"/>
                </a:solidFill>
                <a:latin typeface="Avenir Next LT Pro" panose="020B0504020202020204" pitchFamily="34" charset="0"/>
              </a:rPr>
              <a:t>            set { </a:t>
            </a:r>
            <a:r>
              <a:rPr lang="en-US" sz="2000" dirty="0" err="1">
                <a:solidFill>
                  <a:srgbClr val="0000FF"/>
                </a:solidFill>
                <a:latin typeface="Avenir Next LT Pro" panose="020B0504020202020204" pitchFamily="34" charset="0"/>
              </a:rPr>
              <a:t>studentID</a:t>
            </a:r>
            <a:r>
              <a:rPr lang="en-US" sz="2000" dirty="0">
                <a:solidFill>
                  <a:srgbClr val="0000FF"/>
                </a:solidFill>
                <a:latin typeface="Avenir Next LT Pro" panose="020B0504020202020204" pitchFamily="34" charset="0"/>
              </a:rPr>
              <a:t> = value; }</a:t>
            </a:r>
          </a:p>
          <a:p>
            <a:pPr marL="0" indent="0">
              <a:spcBef>
                <a:spcPts val="0"/>
              </a:spcBef>
              <a:buFontTx/>
              <a:buNone/>
            </a:pPr>
            <a:r>
              <a:rPr lang="en-US" sz="2000" dirty="0">
                <a:solidFill>
                  <a:srgbClr val="0000FF"/>
                </a:solidFill>
                <a:latin typeface="Avenir Next LT Pro" panose="020B0504020202020204" pitchFamily="34" charset="0"/>
              </a:rPr>
              <a:t>        }</a:t>
            </a:r>
          </a:p>
          <a:p>
            <a:pPr marL="0" indent="0">
              <a:spcBef>
                <a:spcPts val="0"/>
              </a:spcBef>
              <a:buFontTx/>
              <a:buNone/>
            </a:pPr>
            <a:endParaRPr lang="en-US" sz="2000" dirty="0">
              <a:solidFill>
                <a:srgbClr val="0000FF"/>
              </a:solidFill>
              <a:latin typeface="Avenir Next LT Pro" panose="020B0504020202020204" pitchFamily="34" charset="0"/>
            </a:endParaRPr>
          </a:p>
          <a:p>
            <a:pPr marL="0" indent="0">
              <a:spcBef>
                <a:spcPts val="0"/>
              </a:spcBef>
              <a:buFontTx/>
              <a:buNone/>
            </a:pPr>
            <a:r>
              <a:rPr lang="en-US" sz="2000" dirty="0">
                <a:solidFill>
                  <a:srgbClr val="0000FF"/>
                </a:solidFill>
                <a:latin typeface="Avenir Next LT Pro" panose="020B0504020202020204" pitchFamily="34" charset="0"/>
              </a:rPr>
              <a:t>        private double ca1;</a:t>
            </a:r>
          </a:p>
          <a:p>
            <a:pPr marL="0" indent="0">
              <a:spcBef>
                <a:spcPts val="0"/>
              </a:spcBef>
              <a:buFontTx/>
              <a:buNone/>
            </a:pPr>
            <a:r>
              <a:rPr lang="en-US" sz="2000" dirty="0">
                <a:solidFill>
                  <a:srgbClr val="0000FF"/>
                </a:solidFill>
                <a:latin typeface="Avenir Next LT Pro" panose="020B0504020202020204" pitchFamily="34" charset="0"/>
              </a:rPr>
              <a:t>        public double Ca1</a:t>
            </a:r>
          </a:p>
          <a:p>
            <a:pPr marL="0" indent="0">
              <a:spcBef>
                <a:spcPts val="0"/>
              </a:spcBef>
              <a:buFontTx/>
              <a:buNone/>
            </a:pPr>
            <a:r>
              <a:rPr lang="en-US" sz="2000" dirty="0">
                <a:solidFill>
                  <a:srgbClr val="0000FF"/>
                </a:solidFill>
                <a:latin typeface="Avenir Next LT Pro" panose="020B0504020202020204" pitchFamily="34" charset="0"/>
              </a:rPr>
              <a:t>        {</a:t>
            </a:r>
          </a:p>
          <a:p>
            <a:pPr marL="0" indent="0">
              <a:spcBef>
                <a:spcPts val="0"/>
              </a:spcBef>
              <a:buFontTx/>
              <a:buNone/>
            </a:pPr>
            <a:r>
              <a:rPr lang="en-US" sz="2000" dirty="0">
                <a:solidFill>
                  <a:srgbClr val="0000FF"/>
                </a:solidFill>
                <a:latin typeface="Avenir Next LT Pro" panose="020B0504020202020204" pitchFamily="34" charset="0"/>
              </a:rPr>
              <a:t>            get { return ca1; }</a:t>
            </a:r>
          </a:p>
          <a:p>
            <a:pPr marL="0" indent="0">
              <a:spcBef>
                <a:spcPts val="0"/>
              </a:spcBef>
              <a:buFontTx/>
              <a:buNone/>
            </a:pPr>
            <a:r>
              <a:rPr lang="en-US" sz="2000" dirty="0">
                <a:solidFill>
                  <a:srgbClr val="0000FF"/>
                </a:solidFill>
                <a:latin typeface="Avenir Next LT Pro" panose="020B0504020202020204" pitchFamily="34" charset="0"/>
              </a:rPr>
              <a:t>            set { ca1 = value; }</a:t>
            </a:r>
          </a:p>
          <a:p>
            <a:pPr marL="0" indent="0">
              <a:spcBef>
                <a:spcPts val="0"/>
              </a:spcBef>
              <a:buFontTx/>
              <a:buNone/>
            </a:pPr>
            <a:r>
              <a:rPr lang="en-US" sz="2000" dirty="0">
                <a:solidFill>
                  <a:srgbClr val="0000FF"/>
                </a:solidFill>
                <a:latin typeface="Avenir Next LT Pro" panose="020B0504020202020204" pitchFamily="34" charset="0"/>
              </a:rPr>
              <a:t>        }</a:t>
            </a:r>
          </a:p>
          <a:p>
            <a:pPr marL="0" indent="0">
              <a:spcBef>
                <a:spcPts val="0"/>
              </a:spcBef>
              <a:buNone/>
            </a:pPr>
            <a:r>
              <a:rPr lang="en-US" sz="2000" b="1" dirty="0">
                <a:solidFill>
                  <a:srgbClr val="0033CC"/>
                </a:solidFill>
                <a:latin typeface="Arial Narrow" panose="020B0606020202030204" pitchFamily="34" charset="0"/>
              </a:rPr>
              <a:t>        </a:t>
            </a:r>
            <a:endParaRPr lang="en-US" dirty="0"/>
          </a:p>
          <a:p>
            <a:pPr marL="0" indent="0">
              <a:buNone/>
            </a:pPr>
            <a:endParaRPr lang="en-US" dirty="0"/>
          </a:p>
          <a:p>
            <a:pPr marL="0" indent="0">
              <a:buNone/>
            </a:pPr>
            <a:endParaRPr lang="en-US" dirty="0"/>
          </a:p>
          <a:p>
            <a:pPr marL="0" indent="0">
              <a:buNone/>
            </a:pPr>
            <a:endParaRPr lang="en-US" sz="2400" i="1" dirty="0">
              <a:solidFill>
                <a:srgbClr val="FF0000"/>
              </a:solidFill>
            </a:endParaRPr>
          </a:p>
          <a:p>
            <a:pPr marL="0" indent="0">
              <a:buNone/>
            </a:pPr>
            <a:endParaRPr lang="en-US" sz="2000" i="1" dirty="0"/>
          </a:p>
        </p:txBody>
      </p:sp>
      <p:sp>
        <p:nvSpPr>
          <p:cNvPr id="7" name="Content Placeholder 4">
            <a:extLst>
              <a:ext uri="{FF2B5EF4-FFF2-40B4-BE49-F238E27FC236}">
                <a16:creationId xmlns:a16="http://schemas.microsoft.com/office/drawing/2014/main" id="{D5699D38-F755-4D12-BB52-652E879104E8}"/>
              </a:ext>
            </a:extLst>
          </p:cNvPr>
          <p:cNvSpPr txBox="1">
            <a:spLocks/>
          </p:cNvSpPr>
          <p:nvPr/>
        </p:nvSpPr>
        <p:spPr bwMode="auto">
          <a:xfrm>
            <a:off x="4686305" y="823119"/>
            <a:ext cx="4190995"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a:spcBef>
                <a:spcPts val="0"/>
              </a:spcBef>
              <a:buNone/>
            </a:pPr>
            <a:r>
              <a:rPr lang="en-US" sz="2000" dirty="0">
                <a:solidFill>
                  <a:srgbClr val="0000FF"/>
                </a:solidFill>
                <a:latin typeface="Avenir Next LT Pro" panose="020B0504020202020204" pitchFamily="34" charset="0"/>
              </a:rPr>
              <a:t>        private double ca2;</a:t>
            </a:r>
          </a:p>
          <a:p>
            <a:pPr marL="0" indent="0">
              <a:spcBef>
                <a:spcPts val="0"/>
              </a:spcBef>
              <a:buNone/>
            </a:pPr>
            <a:r>
              <a:rPr lang="en-US" sz="2000" dirty="0">
                <a:solidFill>
                  <a:srgbClr val="0000FF"/>
                </a:solidFill>
                <a:latin typeface="Avenir Next LT Pro" panose="020B0504020202020204" pitchFamily="34" charset="0"/>
              </a:rPr>
              <a:t>        </a:t>
            </a:r>
            <a:r>
              <a:rPr lang="en-US" sz="2000" kern="0" dirty="0">
                <a:solidFill>
                  <a:srgbClr val="0000FF"/>
                </a:solidFill>
                <a:latin typeface="Avenir Next LT Pro" panose="020B0504020202020204" pitchFamily="34" charset="0"/>
              </a:rPr>
              <a:t>public double Ca2</a:t>
            </a:r>
          </a:p>
          <a:p>
            <a:pPr marL="0" indent="0">
              <a:spcBef>
                <a:spcPts val="0"/>
              </a:spcBef>
              <a:buFontTx/>
              <a:buNone/>
            </a:pPr>
            <a:r>
              <a:rPr lang="en-US" sz="2000" kern="0" dirty="0">
                <a:solidFill>
                  <a:srgbClr val="0000FF"/>
                </a:solidFill>
                <a:latin typeface="Avenir Next LT Pro" panose="020B0504020202020204" pitchFamily="34" charset="0"/>
              </a:rPr>
              <a:t>        {</a:t>
            </a:r>
          </a:p>
          <a:p>
            <a:pPr marL="0" indent="0">
              <a:spcBef>
                <a:spcPts val="0"/>
              </a:spcBef>
              <a:buFontTx/>
              <a:buNone/>
            </a:pPr>
            <a:r>
              <a:rPr lang="en-US" sz="2000" kern="0" dirty="0">
                <a:solidFill>
                  <a:srgbClr val="0000FF"/>
                </a:solidFill>
                <a:latin typeface="Avenir Next LT Pro" panose="020B0504020202020204" pitchFamily="34" charset="0"/>
              </a:rPr>
              <a:t>            get { return ca2; }</a:t>
            </a:r>
          </a:p>
          <a:p>
            <a:pPr marL="0" indent="0">
              <a:spcBef>
                <a:spcPts val="0"/>
              </a:spcBef>
              <a:buFontTx/>
              <a:buNone/>
            </a:pPr>
            <a:r>
              <a:rPr lang="en-US" sz="2000" kern="0" dirty="0">
                <a:solidFill>
                  <a:srgbClr val="0000FF"/>
                </a:solidFill>
                <a:latin typeface="Avenir Next LT Pro" panose="020B0504020202020204" pitchFamily="34" charset="0"/>
              </a:rPr>
              <a:t>            set { ca2 = value; }</a:t>
            </a:r>
          </a:p>
          <a:p>
            <a:pPr marL="0" indent="0">
              <a:spcBef>
                <a:spcPts val="0"/>
              </a:spcBef>
              <a:buFontTx/>
              <a:buNone/>
            </a:pPr>
            <a:r>
              <a:rPr lang="en-US" sz="2000" kern="0" dirty="0">
                <a:solidFill>
                  <a:srgbClr val="0000FF"/>
                </a:solidFill>
                <a:latin typeface="Avenir Next LT Pro" panose="020B0504020202020204" pitchFamily="34" charset="0"/>
              </a:rPr>
              <a:t>        }</a:t>
            </a:r>
          </a:p>
          <a:p>
            <a:pPr marL="0" indent="0">
              <a:spcBef>
                <a:spcPts val="0"/>
              </a:spcBef>
              <a:buFontTx/>
              <a:buNone/>
            </a:pPr>
            <a:endParaRPr lang="en-US" sz="2000" kern="0" dirty="0">
              <a:solidFill>
                <a:srgbClr val="0000FF"/>
              </a:solidFill>
              <a:latin typeface="Avenir Next LT Pro" panose="020B0504020202020204" pitchFamily="34" charset="0"/>
            </a:endParaRPr>
          </a:p>
          <a:p>
            <a:pPr marL="0" indent="0">
              <a:spcBef>
                <a:spcPts val="0"/>
              </a:spcBef>
              <a:buFontTx/>
              <a:buNone/>
            </a:pPr>
            <a:r>
              <a:rPr lang="en-US" sz="2000" kern="0" dirty="0">
                <a:solidFill>
                  <a:srgbClr val="0000FF"/>
                </a:solidFill>
                <a:latin typeface="Avenir Next LT Pro" panose="020B0504020202020204" pitchFamily="34" charset="0"/>
              </a:rPr>
              <a:t>        private double assignment;</a:t>
            </a:r>
          </a:p>
          <a:p>
            <a:pPr marL="0" indent="0">
              <a:spcBef>
                <a:spcPts val="0"/>
              </a:spcBef>
              <a:buNone/>
            </a:pPr>
            <a:r>
              <a:rPr lang="en-US" sz="2000" dirty="0">
                <a:solidFill>
                  <a:srgbClr val="0000FF"/>
                </a:solidFill>
                <a:latin typeface="Avenir Next LT Pro" panose="020B0504020202020204" pitchFamily="34" charset="0"/>
              </a:rPr>
              <a:t>        public double Assignment</a:t>
            </a:r>
          </a:p>
          <a:p>
            <a:pPr marL="0" indent="0">
              <a:spcBef>
                <a:spcPts val="0"/>
              </a:spcBef>
              <a:buNone/>
            </a:pPr>
            <a:r>
              <a:rPr lang="en-US" sz="2000" dirty="0">
                <a:solidFill>
                  <a:srgbClr val="0000FF"/>
                </a:solidFill>
                <a:latin typeface="Avenir Next LT Pro" panose="020B0504020202020204" pitchFamily="34" charset="0"/>
              </a:rPr>
              <a:t>        {</a:t>
            </a:r>
          </a:p>
          <a:p>
            <a:pPr marL="0" indent="0">
              <a:spcBef>
                <a:spcPts val="0"/>
              </a:spcBef>
              <a:buNone/>
            </a:pPr>
            <a:r>
              <a:rPr lang="en-US" sz="2000" dirty="0">
                <a:solidFill>
                  <a:srgbClr val="0000FF"/>
                </a:solidFill>
                <a:latin typeface="Avenir Next LT Pro" panose="020B0504020202020204" pitchFamily="34" charset="0"/>
              </a:rPr>
              <a:t>            get { return assignment; }</a:t>
            </a:r>
          </a:p>
          <a:p>
            <a:pPr marL="0" indent="0">
              <a:spcBef>
                <a:spcPts val="0"/>
              </a:spcBef>
              <a:buNone/>
            </a:pPr>
            <a:r>
              <a:rPr lang="en-US" sz="2000" dirty="0">
                <a:solidFill>
                  <a:srgbClr val="0000FF"/>
                </a:solidFill>
                <a:latin typeface="Avenir Next LT Pro" panose="020B0504020202020204" pitchFamily="34" charset="0"/>
              </a:rPr>
              <a:t>            set { assignment = value; }</a:t>
            </a:r>
          </a:p>
          <a:p>
            <a:pPr marL="0" indent="0">
              <a:spcBef>
                <a:spcPts val="0"/>
              </a:spcBef>
              <a:buNone/>
            </a:pPr>
            <a:r>
              <a:rPr lang="en-US" sz="2000" dirty="0">
                <a:solidFill>
                  <a:srgbClr val="0000FF"/>
                </a:solidFill>
                <a:latin typeface="Avenir Next LT Pro" panose="020B0504020202020204" pitchFamily="34" charset="0"/>
              </a:rPr>
              <a:t>        }</a:t>
            </a:r>
            <a:endParaRPr lang="en-US" sz="2000" kern="0" dirty="0">
              <a:solidFill>
                <a:srgbClr val="0000FF"/>
              </a:solidFill>
              <a:latin typeface="Avenir Next LT Pro" panose="020B0504020202020204" pitchFamily="34" charset="0"/>
            </a:endParaRPr>
          </a:p>
          <a:p>
            <a:pPr marL="0" indent="0">
              <a:buFontTx/>
              <a:buNone/>
            </a:pPr>
            <a:endParaRPr lang="en-US" kern="0" dirty="0"/>
          </a:p>
          <a:p>
            <a:pPr marL="0" indent="0">
              <a:buFontTx/>
              <a:buNone/>
            </a:pPr>
            <a:endParaRPr lang="en-US" kern="0" dirty="0"/>
          </a:p>
          <a:p>
            <a:pPr marL="0" indent="0">
              <a:buFontTx/>
              <a:buNone/>
            </a:pPr>
            <a:endParaRPr lang="en-US" sz="2400" i="1" kern="0" dirty="0">
              <a:solidFill>
                <a:srgbClr val="FF0000"/>
              </a:solidFill>
            </a:endParaRPr>
          </a:p>
          <a:p>
            <a:pPr marL="0" indent="0">
              <a:buFontTx/>
              <a:buNone/>
            </a:pPr>
            <a:endParaRPr lang="en-US" sz="2000" i="1" kern="0" dirty="0"/>
          </a:p>
        </p:txBody>
      </p:sp>
      <p:cxnSp>
        <p:nvCxnSpPr>
          <p:cNvPr id="4" name="Straight Connector 3">
            <a:extLst>
              <a:ext uri="{FF2B5EF4-FFF2-40B4-BE49-F238E27FC236}">
                <a16:creationId xmlns:a16="http://schemas.microsoft.com/office/drawing/2014/main" id="{B82490F9-54DB-4AD3-8B23-7B547C38321A}"/>
              </a:ext>
            </a:extLst>
          </p:cNvPr>
          <p:cNvCxnSpPr/>
          <p:nvPr/>
        </p:nvCxnSpPr>
        <p:spPr>
          <a:xfrm>
            <a:off x="4419600" y="762000"/>
            <a:ext cx="0" cy="5105400"/>
          </a:xfrm>
          <a:prstGeom prst="line">
            <a:avLst/>
          </a:prstGeom>
          <a:ln w="38100">
            <a:solidFill>
              <a:srgbClr val="6600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412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Activity </a:t>
            </a:r>
            <a:r>
              <a:rPr lang="en-SG" b="0"/>
              <a:t>2 </a:t>
            </a:r>
            <a:r>
              <a:rPr lang="en-SG" b="0" baseline="-25000"/>
              <a:t>/3...</a:t>
            </a:r>
            <a:endParaRPr lang="en-SG" b="0" baseline="-25000" dirty="0"/>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914400"/>
            <a:ext cx="8534400" cy="4953000"/>
          </a:xfrm>
        </p:spPr>
        <p:txBody>
          <a:bodyPr/>
          <a:lstStyle/>
          <a:p>
            <a:pPr marL="0" indent="0">
              <a:spcBef>
                <a:spcPts val="0"/>
              </a:spcBef>
              <a:buNone/>
            </a:pPr>
            <a:r>
              <a:rPr lang="en-US" sz="2000" dirty="0">
                <a:solidFill>
                  <a:srgbClr val="0000FF"/>
                </a:solidFill>
                <a:latin typeface="Avenir Next LT Pro" panose="020B0504020202020204" pitchFamily="34" charset="0"/>
              </a:rPr>
              <a:t>        </a:t>
            </a:r>
            <a:r>
              <a:rPr lang="en-US" sz="2000" i="1" dirty="0">
                <a:solidFill>
                  <a:srgbClr val="008000"/>
                </a:solidFill>
                <a:latin typeface="Avenir Next LT Pro" panose="020B0504020202020204" pitchFamily="34" charset="0"/>
              </a:rPr>
              <a:t>// constructor</a:t>
            </a:r>
          </a:p>
          <a:p>
            <a:pPr marL="0" indent="0">
              <a:spcBef>
                <a:spcPts val="0"/>
              </a:spcBef>
              <a:buNone/>
            </a:pPr>
            <a:r>
              <a:rPr lang="en-US" sz="2000" dirty="0">
                <a:solidFill>
                  <a:srgbClr val="0000FF"/>
                </a:solidFill>
                <a:latin typeface="Avenir Next LT Pro" panose="020B0504020202020204" pitchFamily="34" charset="0"/>
              </a:rPr>
              <a:t>        </a:t>
            </a:r>
            <a:r>
              <a:rPr lang="en-US" sz="2000">
                <a:solidFill>
                  <a:srgbClr val="0000FF"/>
                </a:solidFill>
                <a:latin typeface="Avenir Next LT Pro" panose="020B0504020202020204" pitchFamily="34" charset="0"/>
              </a:rPr>
              <a:t>public FPStudent</a:t>
            </a:r>
            <a:r>
              <a:rPr lang="en-US" sz="2000" dirty="0">
                <a:solidFill>
                  <a:srgbClr val="0000FF"/>
                </a:solidFill>
                <a:latin typeface="Avenir Next LT Pro" panose="020B0504020202020204" pitchFamily="34" charset="0"/>
              </a:rPr>
              <a:t>(string id, double ca1, double ca2, </a:t>
            </a:r>
            <a:r>
              <a:rPr lang="en-US" sz="2000">
                <a:solidFill>
                  <a:srgbClr val="0000FF"/>
                </a:solidFill>
                <a:latin typeface="Avenir Next LT Pro" panose="020B0504020202020204" pitchFamily="34" charset="0"/>
              </a:rPr>
              <a:t>double asg)</a:t>
            </a:r>
            <a:endParaRPr lang="en-US" sz="2000" dirty="0">
              <a:solidFill>
                <a:srgbClr val="0000FF"/>
              </a:solidFill>
              <a:latin typeface="Avenir Next LT Pro" panose="020B0504020202020204" pitchFamily="34" charset="0"/>
            </a:endParaRPr>
          </a:p>
          <a:p>
            <a:pPr marL="0" indent="0">
              <a:spcBef>
                <a:spcPts val="0"/>
              </a:spcBef>
              <a:buNone/>
            </a:pPr>
            <a:r>
              <a:rPr lang="en-US" sz="2000" dirty="0">
                <a:solidFill>
                  <a:srgbClr val="0000FF"/>
                </a:solidFill>
                <a:latin typeface="Avenir Next LT Pro" panose="020B0504020202020204" pitchFamily="34" charset="0"/>
              </a:rPr>
              <a:t>        {</a:t>
            </a:r>
          </a:p>
          <a:p>
            <a:pPr marL="0" indent="0">
              <a:spcBef>
                <a:spcPts val="0"/>
              </a:spcBef>
              <a:buNone/>
            </a:pPr>
            <a:r>
              <a:rPr lang="en-US" sz="2000" dirty="0">
                <a:solidFill>
                  <a:srgbClr val="0000FF"/>
                </a:solidFill>
                <a:latin typeface="Avenir Next LT Pro" panose="020B0504020202020204" pitchFamily="34" charset="0"/>
              </a:rPr>
              <a:t>            </a:t>
            </a:r>
            <a:r>
              <a:rPr lang="en-US" sz="2000" dirty="0" err="1">
                <a:solidFill>
                  <a:srgbClr val="0000FF"/>
                </a:solidFill>
                <a:latin typeface="Avenir Next LT Pro" panose="020B0504020202020204" pitchFamily="34" charset="0"/>
              </a:rPr>
              <a:t>StudentID</a:t>
            </a:r>
            <a:r>
              <a:rPr lang="en-US" sz="2000" dirty="0">
                <a:solidFill>
                  <a:srgbClr val="0000FF"/>
                </a:solidFill>
                <a:latin typeface="Avenir Next LT Pro" panose="020B0504020202020204" pitchFamily="34" charset="0"/>
              </a:rPr>
              <a:t> = id;</a:t>
            </a:r>
          </a:p>
          <a:p>
            <a:pPr marL="0" indent="0">
              <a:spcBef>
                <a:spcPts val="0"/>
              </a:spcBef>
              <a:buNone/>
            </a:pPr>
            <a:r>
              <a:rPr lang="en-US" sz="2000" dirty="0">
                <a:solidFill>
                  <a:srgbClr val="0000FF"/>
                </a:solidFill>
                <a:latin typeface="Avenir Next LT Pro" panose="020B0504020202020204" pitchFamily="34" charset="0"/>
              </a:rPr>
              <a:t>            Ca1 = ca1;</a:t>
            </a:r>
          </a:p>
          <a:p>
            <a:pPr marL="0" indent="0">
              <a:spcBef>
                <a:spcPts val="0"/>
              </a:spcBef>
              <a:buNone/>
            </a:pPr>
            <a:r>
              <a:rPr lang="en-US" sz="2000" dirty="0">
                <a:solidFill>
                  <a:srgbClr val="0000FF"/>
                </a:solidFill>
                <a:latin typeface="Avenir Next LT Pro" panose="020B0504020202020204" pitchFamily="34" charset="0"/>
              </a:rPr>
              <a:t>            Ca2 = ca2;</a:t>
            </a:r>
          </a:p>
          <a:p>
            <a:pPr marL="0" indent="0">
              <a:spcBef>
                <a:spcPts val="0"/>
              </a:spcBef>
              <a:buNone/>
            </a:pPr>
            <a:r>
              <a:rPr lang="en-US" sz="2000" dirty="0">
                <a:solidFill>
                  <a:srgbClr val="0000FF"/>
                </a:solidFill>
                <a:latin typeface="Avenir Next LT Pro" panose="020B0504020202020204" pitchFamily="34" charset="0"/>
              </a:rPr>
              <a:t>            Assignment </a:t>
            </a:r>
            <a:r>
              <a:rPr lang="en-US" sz="2000">
                <a:solidFill>
                  <a:srgbClr val="0000FF"/>
                </a:solidFill>
                <a:latin typeface="Avenir Next LT Pro" panose="020B0504020202020204" pitchFamily="34" charset="0"/>
              </a:rPr>
              <a:t>= asg;</a:t>
            </a:r>
            <a:endParaRPr lang="en-US" sz="2000" dirty="0">
              <a:solidFill>
                <a:srgbClr val="0000FF"/>
              </a:solidFill>
              <a:latin typeface="Avenir Next LT Pro" panose="020B0504020202020204" pitchFamily="34" charset="0"/>
            </a:endParaRPr>
          </a:p>
          <a:p>
            <a:pPr marL="0" indent="0">
              <a:spcBef>
                <a:spcPts val="0"/>
              </a:spcBef>
              <a:buNone/>
            </a:pPr>
            <a:r>
              <a:rPr lang="en-US" sz="2000" dirty="0">
                <a:solidFill>
                  <a:srgbClr val="0000FF"/>
                </a:solidFill>
                <a:latin typeface="Avenir Next LT Pro" panose="020B0504020202020204" pitchFamily="34" charset="0"/>
              </a:rPr>
              <a:t>        }</a:t>
            </a:r>
          </a:p>
          <a:p>
            <a:pPr marL="0" indent="0">
              <a:spcBef>
                <a:spcPts val="0"/>
              </a:spcBef>
              <a:buNone/>
            </a:pPr>
            <a:endParaRPr lang="en-US" sz="2000" dirty="0">
              <a:solidFill>
                <a:srgbClr val="0000FF"/>
              </a:solidFill>
              <a:latin typeface="Avenir Next LT Pro" panose="020B0504020202020204" pitchFamily="34" charset="0"/>
            </a:endParaRPr>
          </a:p>
          <a:p>
            <a:pPr marL="0" indent="0">
              <a:spcBef>
                <a:spcPts val="0"/>
              </a:spcBef>
              <a:buNone/>
            </a:pPr>
            <a:r>
              <a:rPr lang="en-US" sz="2000" dirty="0">
                <a:solidFill>
                  <a:srgbClr val="008000"/>
                </a:solidFill>
                <a:latin typeface="Avenir Next LT Pro" panose="020B0504020202020204" pitchFamily="34" charset="0"/>
              </a:rPr>
              <a:t>        </a:t>
            </a:r>
            <a:r>
              <a:rPr lang="en-US" sz="2000" i="1" dirty="0">
                <a:solidFill>
                  <a:srgbClr val="008000"/>
                </a:solidFill>
                <a:latin typeface="Avenir Next LT Pro" panose="020B0504020202020204" pitchFamily="34" charset="0"/>
              </a:rPr>
              <a:t>// other method</a:t>
            </a:r>
          </a:p>
          <a:p>
            <a:pPr marL="0" indent="0">
              <a:spcBef>
                <a:spcPts val="0"/>
              </a:spcBef>
              <a:buNone/>
            </a:pPr>
            <a:r>
              <a:rPr lang="en-US" sz="2000" dirty="0">
                <a:solidFill>
                  <a:srgbClr val="0000FF"/>
                </a:solidFill>
                <a:latin typeface="Avenir Next LT Pro" panose="020B0504020202020204" pitchFamily="34" charset="0"/>
              </a:rPr>
              <a:t>        public double </a:t>
            </a:r>
            <a:r>
              <a:rPr lang="en-US" sz="2000" dirty="0" err="1">
                <a:solidFill>
                  <a:srgbClr val="0000FF"/>
                </a:solidFill>
                <a:latin typeface="Avenir Next LT Pro" panose="020B0504020202020204" pitchFamily="34" charset="0"/>
              </a:rPr>
              <a:t>CalculateFinalMark</a:t>
            </a:r>
            <a:r>
              <a:rPr lang="en-US" sz="2000" dirty="0">
                <a:solidFill>
                  <a:srgbClr val="0000FF"/>
                </a:solidFill>
                <a:latin typeface="Avenir Next LT Pro" panose="020B0504020202020204" pitchFamily="34" charset="0"/>
              </a:rPr>
              <a:t>()</a:t>
            </a:r>
          </a:p>
          <a:p>
            <a:pPr marL="0" indent="0">
              <a:spcBef>
                <a:spcPts val="0"/>
              </a:spcBef>
              <a:buNone/>
            </a:pPr>
            <a:r>
              <a:rPr lang="en-US" sz="2000" dirty="0">
                <a:solidFill>
                  <a:srgbClr val="0000FF"/>
                </a:solidFill>
                <a:latin typeface="Avenir Next LT Pro" panose="020B0504020202020204" pitchFamily="34" charset="0"/>
              </a:rPr>
              <a:t>        {</a:t>
            </a:r>
          </a:p>
          <a:p>
            <a:pPr marL="0" indent="0">
              <a:spcBef>
                <a:spcPts val="0"/>
              </a:spcBef>
              <a:buNone/>
            </a:pPr>
            <a:r>
              <a:rPr lang="en-US" sz="2000" dirty="0">
                <a:solidFill>
                  <a:srgbClr val="0000FF"/>
                </a:solidFill>
                <a:latin typeface="Avenir Next LT Pro" panose="020B0504020202020204" pitchFamily="34" charset="0"/>
              </a:rPr>
              <a:t>            double final </a:t>
            </a:r>
            <a:r>
              <a:rPr lang="en-US" sz="2000">
                <a:solidFill>
                  <a:srgbClr val="0000FF"/>
                </a:solidFill>
                <a:latin typeface="Avenir Next LT Pro" panose="020B0504020202020204" pitchFamily="34" charset="0"/>
              </a:rPr>
              <a:t>= Ca1 </a:t>
            </a:r>
            <a:r>
              <a:rPr lang="en-US" sz="2000" dirty="0">
                <a:solidFill>
                  <a:srgbClr val="0000FF"/>
                </a:solidFill>
                <a:latin typeface="Avenir Next LT Pro" panose="020B0504020202020204" pitchFamily="34" charset="0"/>
              </a:rPr>
              <a:t>* 0.3 </a:t>
            </a:r>
            <a:r>
              <a:rPr lang="en-US" sz="2000">
                <a:solidFill>
                  <a:srgbClr val="0000FF"/>
                </a:solidFill>
                <a:latin typeface="Avenir Next LT Pro" panose="020B0504020202020204" pitchFamily="34" charset="0"/>
              </a:rPr>
              <a:t>+ Ca2 </a:t>
            </a:r>
            <a:r>
              <a:rPr lang="en-US" sz="2000" dirty="0">
                <a:solidFill>
                  <a:srgbClr val="0000FF"/>
                </a:solidFill>
                <a:latin typeface="Avenir Next LT Pro" panose="020B0504020202020204" pitchFamily="34" charset="0"/>
              </a:rPr>
              <a:t>* 0.3 </a:t>
            </a:r>
            <a:r>
              <a:rPr lang="en-US" sz="2000">
                <a:solidFill>
                  <a:srgbClr val="0000FF"/>
                </a:solidFill>
                <a:latin typeface="Avenir Next LT Pro" panose="020B0504020202020204" pitchFamily="34" charset="0"/>
              </a:rPr>
              <a:t>+ Assignment </a:t>
            </a:r>
            <a:r>
              <a:rPr lang="en-US" sz="2000" dirty="0">
                <a:solidFill>
                  <a:srgbClr val="0000FF"/>
                </a:solidFill>
                <a:latin typeface="Avenir Next LT Pro" panose="020B0504020202020204" pitchFamily="34" charset="0"/>
              </a:rPr>
              <a:t>* 0.4;</a:t>
            </a:r>
          </a:p>
          <a:p>
            <a:pPr marL="0" indent="0">
              <a:spcBef>
                <a:spcPts val="0"/>
              </a:spcBef>
              <a:buNone/>
            </a:pPr>
            <a:r>
              <a:rPr lang="en-US" sz="2000" dirty="0">
                <a:solidFill>
                  <a:srgbClr val="0000FF"/>
                </a:solidFill>
                <a:latin typeface="Avenir Next LT Pro" panose="020B0504020202020204" pitchFamily="34" charset="0"/>
              </a:rPr>
              <a:t>            return final;</a:t>
            </a:r>
          </a:p>
          <a:p>
            <a:pPr marL="0" indent="0">
              <a:spcBef>
                <a:spcPts val="0"/>
              </a:spcBef>
              <a:buNone/>
            </a:pPr>
            <a:r>
              <a:rPr lang="en-US" sz="2000" dirty="0">
                <a:solidFill>
                  <a:srgbClr val="0000FF"/>
                </a:solidFill>
                <a:latin typeface="Avenir Next LT Pro" panose="020B0504020202020204" pitchFamily="34" charset="0"/>
              </a:rPr>
              <a:t>        }</a:t>
            </a:r>
          </a:p>
          <a:p>
            <a:pPr marL="0" indent="0">
              <a:spcBef>
                <a:spcPts val="0"/>
              </a:spcBef>
              <a:buNone/>
            </a:pPr>
            <a:r>
              <a:rPr lang="en-US" sz="2000" dirty="0">
                <a:solidFill>
                  <a:srgbClr val="0000FF"/>
                </a:solidFill>
                <a:latin typeface="Avenir Next LT Pro" panose="020B0504020202020204" pitchFamily="34" charset="0"/>
              </a:rPr>
              <a:t>}</a:t>
            </a:r>
            <a:endParaRPr lang="en-US" dirty="0">
              <a:solidFill>
                <a:srgbClr val="0000FF"/>
              </a:solidFill>
              <a:latin typeface="Avenir Next LT Pro" panose="020B0504020202020204" pitchFamily="34" charset="0"/>
            </a:endParaRPr>
          </a:p>
          <a:p>
            <a:pPr marL="0" indent="0">
              <a:buNone/>
            </a:pPr>
            <a:endParaRPr lang="en-US" dirty="0"/>
          </a:p>
          <a:p>
            <a:pPr marL="0" indent="0">
              <a:buNone/>
            </a:pPr>
            <a:endParaRPr lang="en-US" dirty="0"/>
          </a:p>
          <a:p>
            <a:pPr marL="0" indent="0">
              <a:buNone/>
            </a:pPr>
            <a:endParaRPr lang="en-US" sz="2400" i="1" dirty="0">
              <a:solidFill>
                <a:srgbClr val="FF0000"/>
              </a:solidFill>
            </a:endParaRPr>
          </a:p>
          <a:p>
            <a:pPr marL="0" indent="0">
              <a:buNone/>
            </a:pPr>
            <a:endParaRPr lang="en-US" sz="2000" i="1" dirty="0"/>
          </a:p>
        </p:txBody>
      </p:sp>
    </p:spTree>
    <p:extLst>
      <p:ext uri="{BB962C8B-B14F-4D97-AF65-F5344CB8AC3E}">
        <p14:creationId xmlns:p14="http://schemas.microsoft.com/office/powerpoint/2010/main" val="2070900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Activity </a:t>
            </a:r>
            <a:r>
              <a:rPr lang="en-SG" b="0"/>
              <a:t>2 </a:t>
            </a:r>
            <a:r>
              <a:rPr lang="en-SG" b="0" baseline="-25000"/>
              <a:t>/4...</a:t>
            </a:r>
            <a:endParaRPr lang="en-SG" b="0" baseline="-25000" dirty="0"/>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76200" y="884238"/>
            <a:ext cx="8991600" cy="4983162"/>
          </a:xfrm>
        </p:spPr>
        <p:txBody>
          <a:bodyPr/>
          <a:lstStyle/>
          <a:p>
            <a:pPr>
              <a:spcBef>
                <a:spcPts val="0"/>
              </a:spcBef>
            </a:pPr>
            <a:r>
              <a:rPr lang="en-US" dirty="0"/>
              <a:t>Write code in </a:t>
            </a:r>
            <a:r>
              <a:rPr lang="en-US"/>
              <a:t>the main program (Program.cs) </a:t>
            </a:r>
            <a:r>
              <a:rPr lang="en-US" dirty="0"/>
              <a:t>to </a:t>
            </a:r>
          </a:p>
          <a:p>
            <a:pPr lvl="1">
              <a:spcBef>
                <a:spcPts val="600"/>
              </a:spcBef>
            </a:pPr>
            <a:r>
              <a:rPr lang="en-US" dirty="0"/>
              <a:t>prompt user for the following input for 1 student: student ID, ca1, ca2 and assignment marks</a:t>
            </a:r>
            <a:r>
              <a:rPr lang="en-US"/>
              <a:t>, </a:t>
            </a:r>
          </a:p>
          <a:p>
            <a:pPr lvl="1">
              <a:spcBef>
                <a:spcPts val="600"/>
              </a:spcBef>
            </a:pPr>
            <a:r>
              <a:rPr lang="en-US"/>
              <a:t>create a student object with the information entered, and </a:t>
            </a:r>
          </a:p>
          <a:p>
            <a:pPr lvl="1">
              <a:spcBef>
                <a:spcPts val="600"/>
              </a:spcBef>
            </a:pPr>
            <a:r>
              <a:rPr lang="en-US"/>
              <a:t>calculate and display </a:t>
            </a:r>
            <a:r>
              <a:rPr lang="en-US" dirty="0"/>
              <a:t>the </a:t>
            </a:r>
            <a:r>
              <a:rPr lang="en-US"/>
              <a:t>final mark as shown below:</a:t>
            </a:r>
          </a:p>
        </p:txBody>
      </p:sp>
      <p:sp>
        <p:nvSpPr>
          <p:cNvPr id="7" name="Content Placeholder 4">
            <a:extLst>
              <a:ext uri="{FF2B5EF4-FFF2-40B4-BE49-F238E27FC236}">
                <a16:creationId xmlns:a16="http://schemas.microsoft.com/office/drawing/2014/main" id="{BA6495C1-7401-4FB5-8439-F6239732368B}"/>
              </a:ext>
            </a:extLst>
          </p:cNvPr>
          <p:cNvSpPr txBox="1">
            <a:spLocks/>
          </p:cNvSpPr>
          <p:nvPr/>
        </p:nvSpPr>
        <p:spPr bwMode="auto">
          <a:xfrm>
            <a:off x="609600" y="3200400"/>
            <a:ext cx="8305800" cy="1981200"/>
          </a:xfrm>
          <a:prstGeom prst="rect">
            <a:avLst/>
          </a:prstGeom>
          <a:solidFill>
            <a:srgbClr val="E7FFFF"/>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a:spcBef>
                <a:spcPts val="600"/>
              </a:spcBef>
              <a:buFontTx/>
              <a:buNone/>
            </a:pPr>
            <a:r>
              <a:rPr lang="en-US" sz="2000" kern="0">
                <a:solidFill>
                  <a:srgbClr val="0000FF"/>
                </a:solidFill>
                <a:latin typeface="Consolas" panose="020B0609020204030204" pitchFamily="49" charset="0"/>
              </a:rPr>
              <a:t>Enter student ID: 10203344B</a:t>
            </a:r>
          </a:p>
          <a:p>
            <a:pPr marL="0" indent="0">
              <a:spcBef>
                <a:spcPts val="600"/>
              </a:spcBef>
              <a:buFontTx/>
              <a:buNone/>
            </a:pPr>
            <a:r>
              <a:rPr lang="en-US" sz="2000" kern="0">
                <a:solidFill>
                  <a:srgbClr val="0000FF"/>
                </a:solidFill>
                <a:latin typeface="Consolas" panose="020B0609020204030204" pitchFamily="49" charset="0"/>
              </a:rPr>
              <a:t>Enter CA1 mark: 68</a:t>
            </a:r>
          </a:p>
          <a:p>
            <a:pPr marL="0" indent="0">
              <a:spcBef>
                <a:spcPts val="600"/>
              </a:spcBef>
              <a:buFontTx/>
              <a:buNone/>
            </a:pPr>
            <a:r>
              <a:rPr lang="en-US" sz="2000" kern="0">
                <a:solidFill>
                  <a:srgbClr val="0000FF"/>
                </a:solidFill>
                <a:latin typeface="Consolas" panose="020B0609020204030204" pitchFamily="49" charset="0"/>
              </a:rPr>
              <a:t>Enter CA2 mark: 72</a:t>
            </a:r>
          </a:p>
          <a:p>
            <a:pPr marL="0" indent="0">
              <a:spcBef>
                <a:spcPts val="600"/>
              </a:spcBef>
              <a:buFontTx/>
              <a:buNone/>
            </a:pPr>
            <a:r>
              <a:rPr lang="en-US" sz="2000" kern="0">
                <a:solidFill>
                  <a:srgbClr val="0000FF"/>
                </a:solidFill>
                <a:latin typeface="Consolas" panose="020B0609020204030204" pitchFamily="49" charset="0"/>
              </a:rPr>
              <a:t>Enter ASG mark: 82</a:t>
            </a:r>
          </a:p>
          <a:p>
            <a:pPr marL="0" indent="0">
              <a:spcBef>
                <a:spcPts val="600"/>
              </a:spcBef>
              <a:buFontTx/>
              <a:buNone/>
            </a:pPr>
            <a:r>
              <a:rPr lang="en-US" sz="2000" kern="0">
                <a:solidFill>
                  <a:srgbClr val="0000FF"/>
                </a:solidFill>
                <a:latin typeface="Consolas" panose="020B0609020204030204" pitchFamily="49" charset="0"/>
              </a:rPr>
              <a:t>Final mark: 74.8</a:t>
            </a:r>
          </a:p>
          <a:p>
            <a:pPr marL="0" indent="0">
              <a:spcBef>
                <a:spcPts val="0"/>
              </a:spcBef>
              <a:buFontTx/>
              <a:buNone/>
            </a:pPr>
            <a:endParaRPr lang="en-US" sz="2200" i="1" kern="0" dirty="0">
              <a:solidFill>
                <a:srgbClr val="FF0000"/>
              </a:solidFill>
            </a:endParaRPr>
          </a:p>
        </p:txBody>
      </p:sp>
    </p:spTree>
    <p:extLst>
      <p:ext uri="{BB962C8B-B14F-4D97-AF65-F5344CB8AC3E}">
        <p14:creationId xmlns:p14="http://schemas.microsoft.com/office/powerpoint/2010/main" val="3865665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Object-Oriented Programming </a:t>
            </a:r>
            <a:r>
              <a:rPr lang="en-SG" b="0" baseline="-25000" dirty="0"/>
              <a:t>/1...</a:t>
            </a:r>
          </a:p>
        </p:txBody>
      </p:sp>
      <p:sp>
        <p:nvSpPr>
          <p:cNvPr id="3" name="Content Placeholder 2">
            <a:extLst>
              <a:ext uri="{FF2B5EF4-FFF2-40B4-BE49-F238E27FC236}">
                <a16:creationId xmlns:a16="http://schemas.microsoft.com/office/drawing/2014/main" id="{A14A9F57-D47F-474A-9882-54E59DD08750}"/>
              </a:ext>
            </a:extLst>
          </p:cNvPr>
          <p:cNvSpPr>
            <a:spLocks noGrp="1"/>
          </p:cNvSpPr>
          <p:nvPr>
            <p:ph idx="1"/>
          </p:nvPr>
        </p:nvSpPr>
        <p:spPr>
          <a:xfrm>
            <a:off x="2628900" y="2819400"/>
            <a:ext cx="3886200" cy="762000"/>
          </a:xfrm>
        </p:spPr>
        <p:txBody>
          <a:bodyPr/>
          <a:lstStyle/>
          <a:p>
            <a:pPr marL="0" indent="0" algn="ctr">
              <a:buNone/>
            </a:pPr>
            <a:r>
              <a:rPr lang="en-SG" sz="3600" b="1" i="1" dirty="0">
                <a:solidFill>
                  <a:srgbClr val="FF0000"/>
                </a:solidFill>
              </a:rPr>
              <a:t>Why Objects?</a:t>
            </a:r>
          </a:p>
        </p:txBody>
      </p:sp>
      <p:pic>
        <p:nvPicPr>
          <p:cNvPr id="4" name="s04">
            <a:hlinkClick r:id="" action="ppaction://media"/>
            <a:extLst>
              <a:ext uri="{FF2B5EF4-FFF2-40B4-BE49-F238E27FC236}">
                <a16:creationId xmlns:a16="http://schemas.microsoft.com/office/drawing/2014/main" id="{CF269512-FDB4-4666-8854-67DEF70FA7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200819"/>
            <a:ext cx="406400" cy="406400"/>
          </a:xfrm>
          <a:prstGeom prst="rect">
            <a:avLst/>
          </a:prstGeom>
        </p:spPr>
      </p:pic>
    </p:spTree>
    <p:extLst>
      <p:ext uri="{BB962C8B-B14F-4D97-AF65-F5344CB8AC3E}">
        <p14:creationId xmlns:p14="http://schemas.microsoft.com/office/powerpoint/2010/main" val="261254244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Activity 2 </a:t>
            </a:r>
            <a:r>
              <a:rPr lang="en-SG" b="0" baseline="-25000" dirty="0"/>
              <a:t>/5...  </a:t>
            </a:r>
            <a:r>
              <a:rPr lang="en-SG" b="0" dirty="0"/>
              <a:t>[ </a:t>
            </a:r>
            <a:r>
              <a:rPr lang="en-SG" b="0" dirty="0" err="1"/>
              <a:t>Program.cs</a:t>
            </a:r>
            <a:r>
              <a:rPr lang="en-SG" b="0" dirty="0"/>
              <a:t> ]</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0" y="747712"/>
            <a:ext cx="9372600" cy="6705600"/>
          </a:xfrm>
          <a:solidFill>
            <a:schemeClr val="bg1"/>
          </a:solidFill>
        </p:spPr>
        <p:txBody>
          <a:bodyPr/>
          <a:lstStyle/>
          <a:p>
            <a:pPr marL="0" indent="0">
              <a:spcBef>
                <a:spcPts val="0"/>
              </a:spcBef>
              <a:buNone/>
            </a:pPr>
            <a:r>
              <a:rPr lang="en-US" sz="2000" dirty="0">
                <a:solidFill>
                  <a:srgbClr val="0000FF"/>
                </a:solidFill>
                <a:latin typeface="Avenir Next LT Pro" panose="020B0504020202020204" pitchFamily="34" charset="0"/>
              </a:rPr>
              <a:t>class Program</a:t>
            </a:r>
          </a:p>
          <a:p>
            <a:pPr marL="0" indent="0">
              <a:spcBef>
                <a:spcPts val="0"/>
              </a:spcBef>
              <a:buNone/>
            </a:pPr>
            <a:r>
              <a:rPr lang="en-US" sz="2000" dirty="0">
                <a:solidFill>
                  <a:srgbClr val="0000FF"/>
                </a:solidFill>
                <a:latin typeface="Avenir Next LT Pro" panose="020B0504020202020204" pitchFamily="34" charset="0"/>
              </a:rPr>
              <a:t>{</a:t>
            </a:r>
          </a:p>
          <a:p>
            <a:pPr marL="0" indent="0">
              <a:spcBef>
                <a:spcPts val="0"/>
              </a:spcBef>
              <a:buNone/>
            </a:pPr>
            <a:r>
              <a:rPr lang="en-US" sz="2000">
                <a:solidFill>
                  <a:srgbClr val="0000FF"/>
                </a:solidFill>
                <a:latin typeface="Avenir Next LT Pro" panose="020B0504020202020204" pitchFamily="34" charset="0"/>
              </a:rPr>
              <a:t>      static </a:t>
            </a:r>
            <a:r>
              <a:rPr lang="en-US" sz="2000" dirty="0">
                <a:solidFill>
                  <a:srgbClr val="0000FF"/>
                </a:solidFill>
                <a:latin typeface="Avenir Next LT Pro" panose="020B0504020202020204" pitchFamily="34" charset="0"/>
              </a:rPr>
              <a:t>void Main(string[] </a:t>
            </a:r>
            <a:r>
              <a:rPr lang="en-US" sz="2000" dirty="0" err="1">
                <a:solidFill>
                  <a:srgbClr val="0000FF"/>
                </a:solidFill>
                <a:latin typeface="Avenir Next LT Pro" panose="020B0504020202020204" pitchFamily="34" charset="0"/>
              </a:rPr>
              <a:t>args</a:t>
            </a:r>
            <a:r>
              <a:rPr lang="en-US" sz="2000" dirty="0">
                <a:solidFill>
                  <a:srgbClr val="0000FF"/>
                </a:solidFill>
                <a:latin typeface="Avenir Next LT Pro" panose="020B0504020202020204" pitchFamily="34" charset="0"/>
              </a:rPr>
              <a:t>)</a:t>
            </a:r>
          </a:p>
          <a:p>
            <a:pPr marL="0" indent="0">
              <a:spcBef>
                <a:spcPts val="0"/>
              </a:spcBef>
              <a:buNone/>
            </a:pPr>
            <a:r>
              <a:rPr lang="en-US" sz="2000">
                <a:solidFill>
                  <a:srgbClr val="0000FF"/>
                </a:solidFill>
                <a:latin typeface="Avenir Next LT Pro" panose="020B0504020202020204" pitchFamily="34" charset="0"/>
              </a:rPr>
              <a:t>      {</a:t>
            </a:r>
            <a:endParaRPr lang="en-US" sz="2000" dirty="0">
              <a:solidFill>
                <a:srgbClr val="0000FF"/>
              </a:solidFill>
              <a:latin typeface="Avenir Next LT Pro" panose="020B0504020202020204" pitchFamily="34" charset="0"/>
            </a:endParaRPr>
          </a:p>
          <a:p>
            <a:pPr marL="0" indent="0">
              <a:spcBef>
                <a:spcPts val="0"/>
              </a:spcBef>
              <a:buNone/>
            </a:pPr>
            <a:r>
              <a:rPr lang="en-US" sz="2000">
                <a:solidFill>
                  <a:srgbClr val="0000FF"/>
                </a:solidFill>
                <a:latin typeface="Avenir Next LT Pro" panose="020B0504020202020204" pitchFamily="34" charset="0"/>
              </a:rPr>
              <a:t>           Console</a:t>
            </a:r>
            <a:r>
              <a:rPr lang="en-US" sz="2000" dirty="0" err="1">
                <a:solidFill>
                  <a:srgbClr val="0000FF"/>
                </a:solidFill>
                <a:latin typeface="Avenir Next LT Pro" panose="020B0504020202020204" pitchFamily="34" charset="0"/>
              </a:rPr>
              <a:t>.Write</a:t>
            </a:r>
            <a:r>
              <a:rPr lang="en-US" sz="2000" dirty="0">
                <a:solidFill>
                  <a:srgbClr val="0000FF"/>
                </a:solidFill>
                <a:latin typeface="Avenir Next LT Pro" panose="020B0504020202020204" pitchFamily="34" charset="0"/>
              </a:rPr>
              <a:t>("</a:t>
            </a:r>
            <a:r>
              <a:rPr lang="en-US" sz="2000">
                <a:solidFill>
                  <a:srgbClr val="0000FF"/>
                </a:solidFill>
                <a:latin typeface="Avenir Next LT Pro" panose="020B0504020202020204" pitchFamily="34" charset="0"/>
              </a:rPr>
              <a:t>Enter student </a:t>
            </a:r>
            <a:r>
              <a:rPr lang="en-US" sz="2000" dirty="0">
                <a:solidFill>
                  <a:srgbClr val="0000FF"/>
                </a:solidFill>
                <a:latin typeface="Avenir Next LT Pro" panose="020B0504020202020204" pitchFamily="34" charset="0"/>
              </a:rPr>
              <a:t>ID: </a:t>
            </a:r>
            <a:r>
              <a:rPr lang="en-US" sz="2000">
                <a:solidFill>
                  <a:srgbClr val="0000FF"/>
                </a:solidFill>
                <a:latin typeface="Avenir Next LT Pro" panose="020B0504020202020204" pitchFamily="34" charset="0"/>
              </a:rPr>
              <a:t>");            </a:t>
            </a:r>
          </a:p>
          <a:p>
            <a:pPr marL="0" indent="0">
              <a:spcBef>
                <a:spcPts val="0"/>
              </a:spcBef>
              <a:buNone/>
            </a:pPr>
            <a:r>
              <a:rPr lang="en-US" sz="2000">
                <a:solidFill>
                  <a:srgbClr val="0000FF"/>
                </a:solidFill>
                <a:latin typeface="Avenir Next LT Pro" panose="020B0504020202020204" pitchFamily="34" charset="0"/>
              </a:rPr>
              <a:t>           string </a:t>
            </a:r>
            <a:r>
              <a:rPr lang="en-US" sz="2000" dirty="0">
                <a:solidFill>
                  <a:srgbClr val="0000FF"/>
                </a:solidFill>
                <a:latin typeface="Avenir Next LT Pro" panose="020B0504020202020204" pitchFamily="34" charset="0"/>
              </a:rPr>
              <a:t>id = </a:t>
            </a:r>
            <a:r>
              <a:rPr lang="en-US" sz="2000" dirty="0" err="1">
                <a:solidFill>
                  <a:srgbClr val="0000FF"/>
                </a:solidFill>
                <a:latin typeface="Avenir Next LT Pro" panose="020B0504020202020204" pitchFamily="34" charset="0"/>
              </a:rPr>
              <a:t>Console.ReadLine</a:t>
            </a:r>
            <a:r>
              <a:rPr lang="en-US" sz="2000" dirty="0">
                <a:solidFill>
                  <a:srgbClr val="0000FF"/>
                </a:solidFill>
                <a:latin typeface="Avenir Next LT Pro" panose="020B0504020202020204" pitchFamily="34" charset="0"/>
              </a:rPr>
              <a:t>();</a:t>
            </a:r>
          </a:p>
          <a:p>
            <a:pPr marL="0" indent="0">
              <a:spcBef>
                <a:spcPts val="0"/>
              </a:spcBef>
              <a:buNone/>
            </a:pPr>
            <a:r>
              <a:rPr lang="en-US" sz="2000">
                <a:solidFill>
                  <a:srgbClr val="0000FF"/>
                </a:solidFill>
                <a:latin typeface="Avenir Next LT Pro" panose="020B0504020202020204" pitchFamily="34" charset="0"/>
              </a:rPr>
              <a:t>           Console</a:t>
            </a:r>
            <a:r>
              <a:rPr lang="en-US" sz="2000" dirty="0" err="1">
                <a:solidFill>
                  <a:srgbClr val="0000FF"/>
                </a:solidFill>
                <a:latin typeface="Avenir Next LT Pro" panose="020B0504020202020204" pitchFamily="34" charset="0"/>
              </a:rPr>
              <a:t>.Write</a:t>
            </a:r>
            <a:r>
              <a:rPr lang="en-US" sz="2000" dirty="0">
                <a:solidFill>
                  <a:srgbClr val="0000FF"/>
                </a:solidFill>
                <a:latin typeface="Avenir Next LT Pro" panose="020B0504020202020204" pitchFamily="34" charset="0"/>
              </a:rPr>
              <a:t>("Enter CA1 mark: ");</a:t>
            </a:r>
          </a:p>
          <a:p>
            <a:pPr marL="0" indent="0">
              <a:spcBef>
                <a:spcPts val="0"/>
              </a:spcBef>
              <a:buNone/>
            </a:pPr>
            <a:r>
              <a:rPr lang="en-US" sz="2000">
                <a:solidFill>
                  <a:srgbClr val="0000FF"/>
                </a:solidFill>
                <a:latin typeface="Avenir Next LT Pro" panose="020B0504020202020204" pitchFamily="34" charset="0"/>
              </a:rPr>
              <a:t>           double </a:t>
            </a:r>
            <a:r>
              <a:rPr lang="en-US" sz="2000" dirty="0">
                <a:solidFill>
                  <a:srgbClr val="0000FF"/>
                </a:solidFill>
                <a:latin typeface="Avenir Next LT Pro" panose="020B0504020202020204" pitchFamily="34" charset="0"/>
              </a:rPr>
              <a:t>ca1 = </a:t>
            </a:r>
            <a:r>
              <a:rPr lang="en-US" sz="2000" dirty="0" err="1">
                <a:solidFill>
                  <a:srgbClr val="0000FF"/>
                </a:solidFill>
                <a:latin typeface="Avenir Next LT Pro" panose="020B0504020202020204" pitchFamily="34" charset="0"/>
              </a:rPr>
              <a:t>Convert.ToDouble</a:t>
            </a:r>
            <a:r>
              <a:rPr lang="en-US" sz="2000" dirty="0">
                <a:solidFill>
                  <a:srgbClr val="0000FF"/>
                </a:solidFill>
                <a:latin typeface="Avenir Next LT Pro" panose="020B0504020202020204" pitchFamily="34" charset="0"/>
              </a:rPr>
              <a:t>(</a:t>
            </a:r>
            <a:r>
              <a:rPr lang="en-US" sz="2000" dirty="0" err="1">
                <a:solidFill>
                  <a:srgbClr val="0000FF"/>
                </a:solidFill>
                <a:latin typeface="Avenir Next LT Pro" panose="020B0504020202020204" pitchFamily="34" charset="0"/>
              </a:rPr>
              <a:t>Console.ReadLine</a:t>
            </a:r>
            <a:r>
              <a:rPr lang="en-US" sz="2000" dirty="0">
                <a:solidFill>
                  <a:srgbClr val="0000FF"/>
                </a:solidFill>
                <a:latin typeface="Avenir Next LT Pro" panose="020B0504020202020204" pitchFamily="34" charset="0"/>
              </a:rPr>
              <a:t>());</a:t>
            </a:r>
          </a:p>
          <a:p>
            <a:pPr marL="0" indent="0">
              <a:spcBef>
                <a:spcPts val="0"/>
              </a:spcBef>
              <a:buNone/>
            </a:pPr>
            <a:r>
              <a:rPr lang="en-US" sz="2000">
                <a:solidFill>
                  <a:srgbClr val="0000FF"/>
                </a:solidFill>
                <a:latin typeface="Avenir Next LT Pro" panose="020B0504020202020204" pitchFamily="34" charset="0"/>
              </a:rPr>
              <a:t>           Console</a:t>
            </a:r>
            <a:r>
              <a:rPr lang="en-US" sz="2000" dirty="0" err="1">
                <a:solidFill>
                  <a:srgbClr val="0000FF"/>
                </a:solidFill>
                <a:latin typeface="Avenir Next LT Pro" panose="020B0504020202020204" pitchFamily="34" charset="0"/>
              </a:rPr>
              <a:t>.Write</a:t>
            </a:r>
            <a:r>
              <a:rPr lang="en-US" sz="2000" dirty="0">
                <a:solidFill>
                  <a:srgbClr val="0000FF"/>
                </a:solidFill>
                <a:latin typeface="Avenir Next LT Pro" panose="020B0504020202020204" pitchFamily="34" charset="0"/>
              </a:rPr>
              <a:t>("Enter CA2 mark: ");</a:t>
            </a:r>
          </a:p>
          <a:p>
            <a:pPr marL="0" indent="0">
              <a:spcBef>
                <a:spcPts val="0"/>
              </a:spcBef>
              <a:buNone/>
            </a:pPr>
            <a:r>
              <a:rPr lang="en-US" sz="2000">
                <a:solidFill>
                  <a:srgbClr val="0000FF"/>
                </a:solidFill>
                <a:latin typeface="Avenir Next LT Pro" panose="020B0504020202020204" pitchFamily="34" charset="0"/>
              </a:rPr>
              <a:t>           double </a:t>
            </a:r>
            <a:r>
              <a:rPr lang="en-US" sz="2000" dirty="0">
                <a:solidFill>
                  <a:srgbClr val="0000FF"/>
                </a:solidFill>
                <a:latin typeface="Avenir Next LT Pro" panose="020B0504020202020204" pitchFamily="34" charset="0"/>
              </a:rPr>
              <a:t>ca2 = </a:t>
            </a:r>
            <a:r>
              <a:rPr lang="en-US" sz="2000" dirty="0" err="1">
                <a:solidFill>
                  <a:srgbClr val="0000FF"/>
                </a:solidFill>
                <a:latin typeface="Avenir Next LT Pro" panose="020B0504020202020204" pitchFamily="34" charset="0"/>
              </a:rPr>
              <a:t>Convert.ToDouble</a:t>
            </a:r>
            <a:r>
              <a:rPr lang="en-US" sz="2000" dirty="0">
                <a:solidFill>
                  <a:srgbClr val="0000FF"/>
                </a:solidFill>
                <a:latin typeface="Avenir Next LT Pro" panose="020B0504020202020204" pitchFamily="34" charset="0"/>
              </a:rPr>
              <a:t>(</a:t>
            </a:r>
            <a:r>
              <a:rPr lang="en-US" sz="2000" dirty="0" err="1">
                <a:solidFill>
                  <a:srgbClr val="0000FF"/>
                </a:solidFill>
                <a:latin typeface="Avenir Next LT Pro" panose="020B0504020202020204" pitchFamily="34" charset="0"/>
              </a:rPr>
              <a:t>Console.ReadLine</a:t>
            </a:r>
            <a:r>
              <a:rPr lang="en-US" sz="2000" dirty="0">
                <a:solidFill>
                  <a:srgbClr val="0000FF"/>
                </a:solidFill>
                <a:latin typeface="Avenir Next LT Pro" panose="020B0504020202020204" pitchFamily="34" charset="0"/>
              </a:rPr>
              <a:t>());</a:t>
            </a:r>
          </a:p>
          <a:p>
            <a:pPr marL="0" indent="0">
              <a:spcBef>
                <a:spcPts val="0"/>
              </a:spcBef>
              <a:buNone/>
            </a:pPr>
            <a:r>
              <a:rPr lang="en-US" sz="2000">
                <a:solidFill>
                  <a:srgbClr val="0000FF"/>
                </a:solidFill>
                <a:latin typeface="Avenir Next LT Pro" panose="020B0504020202020204" pitchFamily="34" charset="0"/>
              </a:rPr>
              <a:t>           Console</a:t>
            </a:r>
            <a:r>
              <a:rPr lang="en-US" sz="2000" dirty="0" err="1">
                <a:solidFill>
                  <a:srgbClr val="0000FF"/>
                </a:solidFill>
                <a:latin typeface="Avenir Next LT Pro" panose="020B0504020202020204" pitchFamily="34" charset="0"/>
              </a:rPr>
              <a:t>.Write</a:t>
            </a:r>
            <a:r>
              <a:rPr lang="en-US" sz="2000" dirty="0">
                <a:solidFill>
                  <a:srgbClr val="0000FF"/>
                </a:solidFill>
                <a:latin typeface="Avenir Next LT Pro" panose="020B0504020202020204" pitchFamily="34" charset="0"/>
              </a:rPr>
              <a:t>("</a:t>
            </a:r>
            <a:r>
              <a:rPr lang="en-US" sz="2000">
                <a:solidFill>
                  <a:srgbClr val="0000FF"/>
                </a:solidFill>
                <a:latin typeface="Avenir Next LT Pro" panose="020B0504020202020204" pitchFamily="34" charset="0"/>
              </a:rPr>
              <a:t>Enter ASG </a:t>
            </a:r>
            <a:r>
              <a:rPr lang="en-US" sz="2000" dirty="0">
                <a:solidFill>
                  <a:srgbClr val="0000FF"/>
                </a:solidFill>
                <a:latin typeface="Avenir Next LT Pro" panose="020B0504020202020204" pitchFamily="34" charset="0"/>
              </a:rPr>
              <a:t>mark: ");</a:t>
            </a:r>
          </a:p>
          <a:p>
            <a:pPr marL="0" indent="0">
              <a:spcBef>
                <a:spcPts val="0"/>
              </a:spcBef>
              <a:buNone/>
            </a:pPr>
            <a:r>
              <a:rPr lang="en-US" sz="2000">
                <a:solidFill>
                  <a:srgbClr val="0000FF"/>
                </a:solidFill>
                <a:latin typeface="Avenir Next LT Pro" panose="020B0504020202020204" pitchFamily="34" charset="0"/>
              </a:rPr>
              <a:t>           double asg </a:t>
            </a:r>
            <a:r>
              <a:rPr lang="en-US" sz="2000" dirty="0">
                <a:solidFill>
                  <a:srgbClr val="0000FF"/>
                </a:solidFill>
                <a:latin typeface="Avenir Next LT Pro" panose="020B0504020202020204" pitchFamily="34" charset="0"/>
              </a:rPr>
              <a:t>= </a:t>
            </a:r>
            <a:r>
              <a:rPr lang="en-US" sz="2000" dirty="0" err="1">
                <a:solidFill>
                  <a:srgbClr val="0000FF"/>
                </a:solidFill>
                <a:latin typeface="Avenir Next LT Pro" panose="020B0504020202020204" pitchFamily="34" charset="0"/>
              </a:rPr>
              <a:t>Convert.ToDouble</a:t>
            </a:r>
            <a:r>
              <a:rPr lang="en-US" sz="2000" dirty="0">
                <a:solidFill>
                  <a:srgbClr val="0000FF"/>
                </a:solidFill>
                <a:latin typeface="Avenir Next LT Pro" panose="020B0504020202020204" pitchFamily="34" charset="0"/>
              </a:rPr>
              <a:t>(</a:t>
            </a:r>
            <a:r>
              <a:rPr lang="en-US" sz="2000" dirty="0" err="1">
                <a:solidFill>
                  <a:srgbClr val="0000FF"/>
                </a:solidFill>
                <a:latin typeface="Avenir Next LT Pro" panose="020B0504020202020204" pitchFamily="34" charset="0"/>
              </a:rPr>
              <a:t>Console.ReadLine</a:t>
            </a:r>
            <a:r>
              <a:rPr lang="en-US" sz="2000" dirty="0">
                <a:solidFill>
                  <a:srgbClr val="0000FF"/>
                </a:solidFill>
                <a:latin typeface="Avenir Next LT Pro" panose="020B0504020202020204" pitchFamily="34" charset="0"/>
              </a:rPr>
              <a:t>());</a:t>
            </a:r>
          </a:p>
          <a:p>
            <a:pPr marL="0" indent="0">
              <a:spcBef>
                <a:spcPts val="0"/>
              </a:spcBef>
              <a:buNone/>
            </a:pPr>
            <a:r>
              <a:rPr lang="en-US" sz="2000">
                <a:solidFill>
                  <a:srgbClr val="0033CC"/>
                </a:solidFill>
                <a:latin typeface="Avenir Next LT Pro" panose="020B0504020202020204" pitchFamily="34" charset="0"/>
              </a:rPr>
              <a:t>           </a:t>
            </a:r>
            <a:r>
              <a:rPr lang="en-US" sz="2000">
                <a:solidFill>
                  <a:srgbClr val="FF0000"/>
                </a:solidFill>
                <a:latin typeface="Avenir Next LT Pro" panose="020B0504020202020204" pitchFamily="34" charset="0"/>
              </a:rPr>
              <a:t>FPStudent </a:t>
            </a:r>
            <a:r>
              <a:rPr lang="en-US" sz="2000" dirty="0">
                <a:solidFill>
                  <a:srgbClr val="FF0000"/>
                </a:solidFill>
                <a:latin typeface="Avenir Next LT Pro" panose="020B0504020202020204" pitchFamily="34" charset="0"/>
              </a:rPr>
              <a:t>student1 = </a:t>
            </a:r>
            <a:r>
              <a:rPr lang="en-US" sz="2000">
                <a:solidFill>
                  <a:srgbClr val="FF0000"/>
                </a:solidFill>
                <a:latin typeface="Avenir Next LT Pro" panose="020B0504020202020204" pitchFamily="34" charset="0"/>
              </a:rPr>
              <a:t>new FPStudent</a:t>
            </a:r>
            <a:r>
              <a:rPr lang="en-US" sz="2000" dirty="0">
                <a:solidFill>
                  <a:srgbClr val="FF0000"/>
                </a:solidFill>
                <a:latin typeface="Avenir Next LT Pro" panose="020B0504020202020204" pitchFamily="34" charset="0"/>
              </a:rPr>
              <a:t>(id, ca1, ca2</a:t>
            </a:r>
            <a:r>
              <a:rPr lang="en-US" sz="2000">
                <a:solidFill>
                  <a:srgbClr val="FF0000"/>
                </a:solidFill>
                <a:latin typeface="Avenir Next LT Pro" panose="020B0504020202020204" pitchFamily="34" charset="0"/>
              </a:rPr>
              <a:t>, asg);</a:t>
            </a:r>
            <a:endParaRPr lang="en-US" sz="2000" dirty="0">
              <a:solidFill>
                <a:srgbClr val="FF0000"/>
              </a:solidFill>
              <a:latin typeface="Avenir Next LT Pro" panose="020B0504020202020204" pitchFamily="34" charset="0"/>
            </a:endParaRPr>
          </a:p>
          <a:p>
            <a:pPr marL="0" indent="0">
              <a:spcBef>
                <a:spcPts val="0"/>
              </a:spcBef>
              <a:buNone/>
            </a:pPr>
            <a:r>
              <a:rPr lang="en-US" sz="2000">
                <a:solidFill>
                  <a:srgbClr val="FF0000"/>
                </a:solidFill>
                <a:latin typeface="Avenir Next LT Pro" panose="020B0504020202020204" pitchFamily="34" charset="0"/>
              </a:rPr>
              <a:t>           double finalMark </a:t>
            </a:r>
            <a:r>
              <a:rPr lang="en-US" sz="2000" dirty="0">
                <a:solidFill>
                  <a:srgbClr val="FF0000"/>
                </a:solidFill>
                <a:latin typeface="Avenir Next LT Pro" panose="020B0504020202020204" pitchFamily="34" charset="0"/>
              </a:rPr>
              <a:t>= student1.CalculateFinalMark();</a:t>
            </a:r>
          </a:p>
          <a:p>
            <a:pPr marL="0" indent="0">
              <a:spcBef>
                <a:spcPts val="0"/>
              </a:spcBef>
              <a:buNone/>
            </a:pPr>
            <a:r>
              <a:rPr lang="en-US" sz="2000">
                <a:solidFill>
                  <a:srgbClr val="0000FF"/>
                </a:solidFill>
                <a:latin typeface="Avenir Next LT Pro" panose="020B0504020202020204" pitchFamily="34" charset="0"/>
              </a:rPr>
              <a:t>           Console</a:t>
            </a:r>
            <a:r>
              <a:rPr lang="en-US" sz="2000" dirty="0" err="1">
                <a:solidFill>
                  <a:srgbClr val="0000FF"/>
                </a:solidFill>
                <a:latin typeface="Avenir Next LT Pro" panose="020B0504020202020204" pitchFamily="34" charset="0"/>
              </a:rPr>
              <a:t>.WriteLine</a:t>
            </a:r>
            <a:r>
              <a:rPr lang="en-US" sz="2000" dirty="0">
                <a:solidFill>
                  <a:srgbClr val="0000FF"/>
                </a:solidFill>
                <a:latin typeface="Avenir Next LT Pro" panose="020B0504020202020204" pitchFamily="34" charset="0"/>
              </a:rPr>
              <a:t>("Final mark: {</a:t>
            </a:r>
            <a:r>
              <a:rPr lang="en-US" sz="2000">
                <a:solidFill>
                  <a:srgbClr val="0000FF"/>
                </a:solidFill>
                <a:latin typeface="Avenir Next LT Pro" panose="020B0504020202020204" pitchFamily="34" charset="0"/>
              </a:rPr>
              <a:t>0}", finalMark</a:t>
            </a:r>
            <a:r>
              <a:rPr lang="en-US" sz="2000" dirty="0">
                <a:solidFill>
                  <a:srgbClr val="0000FF"/>
                </a:solidFill>
                <a:latin typeface="Avenir Next LT Pro" panose="020B0504020202020204" pitchFamily="34" charset="0"/>
              </a:rPr>
              <a:t>.ToString</a:t>
            </a:r>
            <a:r>
              <a:rPr lang="en-US" sz="2000">
                <a:solidFill>
                  <a:srgbClr val="0000FF"/>
                </a:solidFill>
                <a:latin typeface="Avenir Next LT Pro" panose="020B0504020202020204" pitchFamily="34" charset="0"/>
              </a:rPr>
              <a:t>("0.0"));</a:t>
            </a:r>
          </a:p>
          <a:p>
            <a:pPr marL="0" indent="0">
              <a:spcBef>
                <a:spcPts val="0"/>
              </a:spcBef>
              <a:buNone/>
            </a:pPr>
            <a:endParaRPr lang="en-US" sz="2000" dirty="0">
              <a:solidFill>
                <a:srgbClr val="0000FF"/>
              </a:solidFill>
              <a:latin typeface="Avenir Next LT Pro" panose="020B0504020202020204" pitchFamily="34" charset="0"/>
            </a:endParaRPr>
          </a:p>
          <a:p>
            <a:pPr marL="0" indent="0">
              <a:spcBef>
                <a:spcPts val="0"/>
              </a:spcBef>
              <a:buNone/>
            </a:pPr>
            <a:r>
              <a:rPr lang="en-US" sz="2000">
                <a:solidFill>
                  <a:schemeClr val="tx1"/>
                </a:solidFill>
                <a:latin typeface="Avenir Next LT Pro" panose="020B0504020202020204" pitchFamily="34" charset="0"/>
              </a:rPr>
              <a:t>           Console.ReadKey();</a:t>
            </a:r>
          </a:p>
          <a:p>
            <a:pPr marL="0" indent="0">
              <a:spcBef>
                <a:spcPts val="0"/>
              </a:spcBef>
              <a:buNone/>
            </a:pPr>
            <a:r>
              <a:rPr lang="en-US" sz="2000">
                <a:solidFill>
                  <a:srgbClr val="0000FF"/>
                </a:solidFill>
                <a:latin typeface="Avenir Next LT Pro" panose="020B0504020202020204" pitchFamily="34" charset="0"/>
              </a:rPr>
              <a:t>      }</a:t>
            </a:r>
          </a:p>
          <a:p>
            <a:pPr marL="0" indent="0">
              <a:spcBef>
                <a:spcPts val="0"/>
              </a:spcBef>
              <a:buNone/>
            </a:pPr>
            <a:r>
              <a:rPr lang="en-US" sz="2000">
                <a:solidFill>
                  <a:srgbClr val="0000FF"/>
                </a:solidFill>
                <a:latin typeface="Avenir Next LT Pro" panose="020B0504020202020204" pitchFamily="34" charset="0"/>
              </a:rPr>
              <a:t>}</a:t>
            </a:r>
            <a:endParaRPr lang="en-US" sz="2000" dirty="0">
              <a:solidFill>
                <a:srgbClr val="0000FF"/>
              </a:solidFill>
              <a:latin typeface="Avenir Next LT Pro" panose="020B0504020202020204" pitchFamily="34" charset="0"/>
            </a:endParaRPr>
          </a:p>
          <a:p>
            <a:pPr marL="0" indent="0">
              <a:buNone/>
            </a:pPr>
            <a:endParaRPr lang="en-US" dirty="0"/>
          </a:p>
          <a:p>
            <a:pPr marL="0" indent="0">
              <a:buNone/>
            </a:pPr>
            <a:endParaRPr lang="en-US" sz="2400" i="1" dirty="0">
              <a:solidFill>
                <a:srgbClr val="FF0000"/>
              </a:solidFill>
            </a:endParaRPr>
          </a:p>
          <a:p>
            <a:pPr marL="0" indent="0">
              <a:buNone/>
            </a:pPr>
            <a:endParaRPr lang="en-US" sz="2000" i="1" dirty="0"/>
          </a:p>
        </p:txBody>
      </p:sp>
    </p:spTree>
    <p:extLst>
      <p:ext uri="{BB962C8B-B14F-4D97-AF65-F5344CB8AC3E}">
        <p14:creationId xmlns:p14="http://schemas.microsoft.com/office/powerpoint/2010/main" val="160580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a:t>Activity 2 </a:t>
            </a:r>
            <a:r>
              <a:rPr lang="en-SG" b="0" baseline="-25000"/>
              <a:t>/6...  </a:t>
            </a:r>
            <a:endParaRPr lang="en-SG" b="0" baseline="-25000" dirty="0"/>
          </a:p>
        </p:txBody>
      </p:sp>
      <p:sp>
        <p:nvSpPr>
          <p:cNvPr id="4" name="Content Placeholder 4">
            <a:extLst>
              <a:ext uri="{FF2B5EF4-FFF2-40B4-BE49-F238E27FC236}">
                <a16:creationId xmlns:a16="http://schemas.microsoft.com/office/drawing/2014/main" id="{F49B4D8A-BB81-4B20-BD21-DF5F9D27D66B}"/>
              </a:ext>
            </a:extLst>
          </p:cNvPr>
          <p:cNvSpPr txBox="1">
            <a:spLocks/>
          </p:cNvSpPr>
          <p:nvPr/>
        </p:nvSpPr>
        <p:spPr bwMode="auto">
          <a:xfrm>
            <a:off x="76200" y="884238"/>
            <a:ext cx="8991600" cy="5059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a:lstStyle>
          <a:p>
            <a:pPr marL="0" indent="0">
              <a:buFontTx/>
              <a:buNone/>
            </a:pPr>
            <a:r>
              <a:rPr lang="en-US" sz="2400" kern="0" dirty="0"/>
              <a:t>Can you add part 2 and 3 to </a:t>
            </a:r>
            <a:r>
              <a:rPr lang="en-US" sz="2400" kern="0" dirty="0" err="1"/>
              <a:t>Program</a:t>
            </a:r>
            <a:r>
              <a:rPr lang="en-US" sz="2400" kern="0" err="1"/>
              <a:t>.</a:t>
            </a:r>
            <a:r>
              <a:rPr lang="en-US" sz="2400" kern="0"/>
              <a:t>cs in Activity 2?</a:t>
            </a:r>
            <a:endParaRPr lang="en-US" sz="2400" kern="0" dirty="0"/>
          </a:p>
          <a:p>
            <a:pPr marL="0" indent="0">
              <a:buFontTx/>
              <a:buNone/>
            </a:pPr>
            <a:r>
              <a:rPr lang="en-US" sz="2400" u="sng" kern="0" dirty="0"/>
              <a:t>Part 2</a:t>
            </a:r>
          </a:p>
          <a:p>
            <a:pPr marL="0" indent="0">
              <a:buFontTx/>
              <a:buNone/>
            </a:pPr>
            <a:r>
              <a:rPr lang="en-US" sz="2200" kern="0" dirty="0"/>
              <a:t>Create 3 students with your choice of data, store the 3 students in a list, calculate and print the final marks.</a:t>
            </a:r>
          </a:p>
          <a:p>
            <a:pPr marL="0" indent="0">
              <a:buFontTx/>
              <a:buNone/>
            </a:pPr>
            <a:endParaRPr lang="en-US" sz="2400" u="sng" kern="0"/>
          </a:p>
          <a:p>
            <a:pPr marL="0" indent="0">
              <a:buFontTx/>
              <a:buNone/>
            </a:pPr>
            <a:r>
              <a:rPr lang="en-US" sz="2400" u="sng" kern="0"/>
              <a:t>Part </a:t>
            </a:r>
            <a:r>
              <a:rPr lang="en-US" sz="2400" u="sng" kern="0" dirty="0"/>
              <a:t>3</a:t>
            </a:r>
          </a:p>
          <a:p>
            <a:pPr marL="0" indent="0">
              <a:buFontTx/>
              <a:buNone/>
            </a:pPr>
            <a:r>
              <a:rPr lang="en-US" sz="2200" dirty="0"/>
              <a:t>Read students’ data from a file, store them in a list, calculate and print the final mark. [create a </a:t>
            </a:r>
            <a:r>
              <a:rPr lang="en-US" sz="2200"/>
              <a:t>csv file, named as StudentMarks.csv, </a:t>
            </a:r>
            <a:r>
              <a:rPr lang="en-US" sz="2200" dirty="0"/>
              <a:t>yourself that contains a list of student data: student ID, marks for ca1, ca2 and </a:t>
            </a:r>
            <a:r>
              <a:rPr lang="en-US" sz="2200"/>
              <a:t>assignment]</a:t>
            </a:r>
            <a:endParaRPr lang="en-US" sz="2200" dirty="0"/>
          </a:p>
          <a:p>
            <a:pPr marL="0" indent="0" algn="just">
              <a:buFontTx/>
              <a:buNone/>
            </a:pPr>
            <a:r>
              <a:rPr lang="en-US" sz="2200" i="1" dirty="0">
                <a:solidFill>
                  <a:srgbClr val="FF0000"/>
                </a:solidFill>
              </a:rPr>
              <a:t>You should make use of methods to initialize the list (one for part 2, one for part 3) and display output (both part 2 and part 3 can call the same method)</a:t>
            </a:r>
          </a:p>
          <a:p>
            <a:pPr marL="0" indent="0">
              <a:buFontTx/>
              <a:buNone/>
            </a:pPr>
            <a:endParaRPr lang="en-US" sz="2400" kern="0" dirty="0"/>
          </a:p>
        </p:txBody>
      </p:sp>
    </p:spTree>
    <p:extLst>
      <p:ext uri="{BB962C8B-B14F-4D97-AF65-F5344CB8AC3E}">
        <p14:creationId xmlns:p14="http://schemas.microsoft.com/office/powerpoint/2010/main" val="3263427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a:t>Activity 2 </a:t>
            </a:r>
            <a:r>
              <a:rPr lang="en-SG" b="0" baseline="-25000"/>
              <a:t>/6...  </a:t>
            </a:r>
            <a:r>
              <a:rPr lang="en-SG" b="0"/>
              <a:t>Sample Output</a:t>
            </a:r>
            <a:endParaRPr lang="en-SG" b="0" dirty="0"/>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a:xfrm>
            <a:off x="533400" y="914400"/>
            <a:ext cx="8305800" cy="4419600"/>
          </a:xfrm>
          <a:solidFill>
            <a:srgbClr val="E7FFFF"/>
          </a:solidFill>
          <a:ln>
            <a:solidFill>
              <a:schemeClr val="tx1"/>
            </a:solidFill>
          </a:ln>
        </p:spPr>
        <p:txBody>
          <a:bodyPr/>
          <a:lstStyle/>
          <a:p>
            <a:pPr marL="0" indent="0">
              <a:spcBef>
                <a:spcPts val="0"/>
              </a:spcBef>
              <a:buNone/>
            </a:pPr>
            <a:r>
              <a:rPr lang="en-US" sz="2200">
                <a:solidFill>
                  <a:srgbClr val="0000FF"/>
                </a:solidFill>
                <a:latin typeface="Consolas" panose="020B0609020204030204" pitchFamily="49" charset="0"/>
              </a:rPr>
              <a:t>Part 2</a:t>
            </a:r>
          </a:p>
          <a:p>
            <a:pPr marL="0" indent="0">
              <a:spcBef>
                <a:spcPts val="0"/>
              </a:spcBef>
              <a:buNone/>
            </a:pPr>
            <a:r>
              <a:rPr lang="en-US" sz="2200">
                <a:solidFill>
                  <a:srgbClr val="0000FF"/>
                </a:solidFill>
                <a:latin typeface="Consolas" panose="020B0609020204030204" pitchFamily="49" charset="0"/>
              </a:rPr>
              <a:t>Student ID   CA1    CA2    ASG  Final</a:t>
            </a:r>
          </a:p>
          <a:p>
            <a:pPr marL="0" indent="0">
              <a:spcBef>
                <a:spcPts val="0"/>
              </a:spcBef>
              <a:buNone/>
            </a:pPr>
            <a:r>
              <a:rPr lang="en-US" sz="2200">
                <a:solidFill>
                  <a:srgbClr val="0000FF"/>
                </a:solidFill>
                <a:latin typeface="Consolas" panose="020B0609020204030204" pitchFamily="49" charset="0"/>
              </a:rPr>
              <a:t>10011122C   72.5   80.0   80.0   77.8</a:t>
            </a:r>
          </a:p>
          <a:p>
            <a:pPr marL="0" indent="0">
              <a:spcBef>
                <a:spcPts val="0"/>
              </a:spcBef>
              <a:buNone/>
            </a:pPr>
            <a:r>
              <a:rPr lang="en-US" sz="2200">
                <a:solidFill>
                  <a:srgbClr val="0000FF"/>
                </a:solidFill>
                <a:latin typeface="Consolas" panose="020B0609020204030204" pitchFamily="49" charset="0"/>
              </a:rPr>
              <a:t>10013355B   77.0   88.5   74.0   79.3</a:t>
            </a:r>
          </a:p>
          <a:p>
            <a:pPr marL="0" indent="0">
              <a:spcBef>
                <a:spcPts val="0"/>
              </a:spcBef>
              <a:buNone/>
            </a:pPr>
            <a:r>
              <a:rPr lang="en-US" sz="2200">
                <a:solidFill>
                  <a:srgbClr val="0000FF"/>
                </a:solidFill>
                <a:latin typeface="Consolas" panose="020B0609020204030204" pitchFamily="49" charset="0"/>
              </a:rPr>
              <a:t>10012356H   55.0   66.0   77.0   67.1</a:t>
            </a:r>
          </a:p>
          <a:p>
            <a:pPr marL="0" indent="0">
              <a:spcBef>
                <a:spcPts val="0"/>
              </a:spcBef>
              <a:buNone/>
            </a:pPr>
            <a:endParaRPr lang="en-US" sz="2200">
              <a:solidFill>
                <a:srgbClr val="0000FF"/>
              </a:solidFill>
              <a:latin typeface="Consolas" panose="020B0609020204030204" pitchFamily="49" charset="0"/>
            </a:endParaRPr>
          </a:p>
          <a:p>
            <a:pPr marL="0" indent="0">
              <a:spcBef>
                <a:spcPts val="0"/>
              </a:spcBef>
              <a:buNone/>
            </a:pPr>
            <a:r>
              <a:rPr lang="en-US" sz="2200">
                <a:solidFill>
                  <a:srgbClr val="0000FF"/>
                </a:solidFill>
                <a:latin typeface="Consolas" panose="020B0609020204030204" pitchFamily="49" charset="0"/>
              </a:rPr>
              <a:t>Part 3</a:t>
            </a:r>
          </a:p>
          <a:p>
            <a:pPr marL="0" indent="0">
              <a:spcBef>
                <a:spcPts val="0"/>
              </a:spcBef>
              <a:buNone/>
            </a:pPr>
            <a:r>
              <a:rPr lang="en-US" sz="2200">
                <a:solidFill>
                  <a:srgbClr val="0000FF"/>
                </a:solidFill>
                <a:latin typeface="Consolas" panose="020B0609020204030204" pitchFamily="49" charset="0"/>
              </a:rPr>
              <a:t>Student ID   CA1    CA2    ASG  Final</a:t>
            </a:r>
          </a:p>
          <a:p>
            <a:pPr marL="0" indent="0">
              <a:spcBef>
                <a:spcPts val="0"/>
              </a:spcBef>
              <a:buNone/>
            </a:pPr>
            <a:r>
              <a:rPr lang="en-US" sz="2200">
                <a:solidFill>
                  <a:srgbClr val="0000FF"/>
                </a:solidFill>
                <a:latin typeface="Consolas" panose="020B0609020204030204" pitchFamily="49" charset="0"/>
              </a:rPr>
              <a:t>10208278E   65.0   78.0   81.0   75.3</a:t>
            </a:r>
          </a:p>
          <a:p>
            <a:pPr marL="0" indent="0">
              <a:spcBef>
                <a:spcPts val="0"/>
              </a:spcBef>
              <a:buNone/>
            </a:pPr>
            <a:r>
              <a:rPr lang="en-US" sz="2200">
                <a:solidFill>
                  <a:srgbClr val="0000FF"/>
                </a:solidFill>
                <a:latin typeface="Consolas" panose="020B0609020204030204" pitchFamily="49" charset="0"/>
              </a:rPr>
              <a:t>10209202A   72.0   68.0   75.0   72.0</a:t>
            </a:r>
          </a:p>
          <a:p>
            <a:pPr marL="0" indent="0">
              <a:spcBef>
                <a:spcPts val="0"/>
              </a:spcBef>
              <a:buNone/>
            </a:pPr>
            <a:r>
              <a:rPr lang="en-US" sz="2200">
                <a:solidFill>
                  <a:srgbClr val="0000FF"/>
                </a:solidFill>
                <a:latin typeface="Consolas" panose="020B0609020204030204" pitchFamily="49" charset="0"/>
              </a:rPr>
              <a:t>10209339H   58.0   67.0   72.0   66.3</a:t>
            </a:r>
          </a:p>
          <a:p>
            <a:pPr marL="0" indent="0">
              <a:spcBef>
                <a:spcPts val="0"/>
              </a:spcBef>
              <a:buNone/>
            </a:pPr>
            <a:r>
              <a:rPr lang="en-US" sz="2200">
                <a:solidFill>
                  <a:srgbClr val="0000FF"/>
                </a:solidFill>
                <a:latin typeface="Consolas" panose="020B0609020204030204" pitchFamily="49" charset="0"/>
              </a:rPr>
              <a:t>10209505A   63.0   55.0   68.0   62.6</a:t>
            </a:r>
            <a:endParaRPr lang="en-US" sz="2200" i="1" dirty="0">
              <a:solidFill>
                <a:srgbClr val="FF0000"/>
              </a:solidFill>
            </a:endParaRPr>
          </a:p>
        </p:txBody>
      </p:sp>
    </p:spTree>
    <p:extLst>
      <p:ext uri="{BB962C8B-B14F-4D97-AF65-F5344CB8AC3E}">
        <p14:creationId xmlns:p14="http://schemas.microsoft.com/office/powerpoint/2010/main" val="2928927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defRPr/>
            </a:pPr>
            <a:r>
              <a:rPr lang="en-US" dirty="0"/>
              <a:t>Summary</a:t>
            </a:r>
          </a:p>
        </p:txBody>
      </p:sp>
      <p:sp>
        <p:nvSpPr>
          <p:cNvPr id="5124" name="Rectangle 3"/>
          <p:cNvSpPr>
            <a:spLocks noGrp="1" noChangeArrowheads="1"/>
          </p:cNvSpPr>
          <p:nvPr>
            <p:ph type="body" idx="1"/>
          </p:nvPr>
        </p:nvSpPr>
        <p:spPr/>
        <p:txBody>
          <a:bodyPr/>
          <a:lstStyle/>
          <a:p>
            <a:r>
              <a:rPr lang="en-US" altLang="en-US" dirty="0"/>
              <a:t>Object-Oriented approach to programming</a:t>
            </a:r>
          </a:p>
          <a:p>
            <a:pPr lvl="1"/>
            <a:r>
              <a:rPr lang="en-US" altLang="en-US" dirty="0">
                <a:solidFill>
                  <a:srgbClr val="0000FF"/>
                </a:solidFill>
              </a:rPr>
              <a:t>Objects</a:t>
            </a:r>
          </a:p>
          <a:p>
            <a:pPr lvl="1"/>
            <a:r>
              <a:rPr lang="en-US" altLang="en-US" dirty="0">
                <a:solidFill>
                  <a:srgbClr val="0000FF"/>
                </a:solidFill>
              </a:rPr>
              <a:t>Classes</a:t>
            </a:r>
          </a:p>
          <a:p>
            <a:pPr marL="457200" lvl="1" indent="0">
              <a:buNone/>
            </a:pPr>
            <a:endParaRPr lang="en-US" altLang="en-US" dirty="0"/>
          </a:p>
          <a:p>
            <a:r>
              <a:rPr lang="en-US" altLang="en-US" dirty="0"/>
              <a:t>Creating an Object from a Class</a:t>
            </a:r>
          </a:p>
          <a:p>
            <a:pPr lvl="1"/>
            <a:r>
              <a:rPr lang="en-US" altLang="en-US" dirty="0">
                <a:solidFill>
                  <a:srgbClr val="0000FF"/>
                </a:solidFill>
              </a:rPr>
              <a:t>Class Diagram fundamentals</a:t>
            </a:r>
          </a:p>
          <a:p>
            <a:pPr lvl="1"/>
            <a:r>
              <a:rPr lang="en-US" altLang="en-US" dirty="0">
                <a:solidFill>
                  <a:srgbClr val="0000FF"/>
                </a:solidFill>
              </a:rPr>
              <a:t>Accessing data in Object</a:t>
            </a:r>
          </a:p>
          <a:p>
            <a:pPr lvl="1"/>
            <a:r>
              <a:rPr lang="en-US" altLang="en-US" dirty="0">
                <a:solidFill>
                  <a:srgbClr val="0000FF"/>
                </a:solidFill>
              </a:rPr>
              <a:t>Accessing methods in Object</a:t>
            </a:r>
          </a:p>
          <a:p>
            <a:pPr marL="0" indent="0">
              <a:buNone/>
            </a:pPr>
            <a:endParaRPr lang="en-US" altLang="en-US" dirty="0"/>
          </a:p>
        </p:txBody>
      </p:sp>
    </p:spTree>
    <p:extLst>
      <p:ext uri="{BB962C8B-B14F-4D97-AF65-F5344CB8AC3E}">
        <p14:creationId xmlns:p14="http://schemas.microsoft.com/office/powerpoint/2010/main" val="15101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Object-Oriented Programming </a:t>
            </a:r>
            <a:r>
              <a:rPr lang="en-SG" b="0" baseline="-25000" dirty="0"/>
              <a:t>/2...</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p:txBody>
          <a:bodyPr/>
          <a:lstStyle/>
          <a:p>
            <a:pPr marL="0" indent="0">
              <a:buNone/>
            </a:pPr>
            <a:r>
              <a:rPr lang="en-US" dirty="0"/>
              <a:t>At the end of the day...</a:t>
            </a:r>
          </a:p>
          <a:p>
            <a:r>
              <a:rPr lang="en-US" dirty="0"/>
              <a:t>computers just manipulate 0’s and 1’s</a:t>
            </a:r>
          </a:p>
          <a:p>
            <a:endParaRPr lang="en-US" dirty="0"/>
          </a:p>
          <a:p>
            <a:endParaRPr lang="en-US" dirty="0"/>
          </a:p>
          <a:p>
            <a:endParaRPr lang="en-US" dirty="0"/>
          </a:p>
          <a:p>
            <a:endParaRPr lang="en-US" dirty="0"/>
          </a:p>
          <a:p>
            <a:endParaRPr lang="en-US" dirty="0"/>
          </a:p>
          <a:p>
            <a:r>
              <a:rPr lang="en-US" i="1" dirty="0"/>
              <a:t>But binary is hard (for humans) to work with</a:t>
            </a:r>
          </a:p>
        </p:txBody>
      </p:sp>
      <p:pic>
        <p:nvPicPr>
          <p:cNvPr id="2050" name="Picture 2" descr="Image result for binary">
            <a:extLst>
              <a:ext uri="{FF2B5EF4-FFF2-40B4-BE49-F238E27FC236}">
                <a16:creationId xmlns:a16="http://schemas.microsoft.com/office/drawing/2014/main" id="{044DF27C-E78A-4E6D-8E4B-24CD8490F6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5294" y="2133600"/>
            <a:ext cx="3893411" cy="21859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s05">
            <a:hlinkClick r:id="" action="ppaction://media"/>
            <a:extLst>
              <a:ext uri="{FF2B5EF4-FFF2-40B4-BE49-F238E27FC236}">
                <a16:creationId xmlns:a16="http://schemas.microsoft.com/office/drawing/2014/main" id="{C11BA1CB-85FB-495A-9BBD-736C1C1292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200819"/>
            <a:ext cx="406400" cy="406400"/>
          </a:xfrm>
          <a:prstGeom prst="rect">
            <a:avLst/>
          </a:prstGeom>
        </p:spPr>
      </p:pic>
    </p:spTree>
    <p:extLst>
      <p:ext uri="{BB962C8B-B14F-4D97-AF65-F5344CB8AC3E}">
        <p14:creationId xmlns:p14="http://schemas.microsoft.com/office/powerpoint/2010/main" val="279470186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002CB6-E700-40E7-9FFD-A5FB47341E89}"/>
              </a:ext>
            </a:extLst>
          </p:cNvPr>
          <p:cNvSpPr/>
          <p:nvPr/>
        </p:nvSpPr>
        <p:spPr>
          <a:xfrm>
            <a:off x="5943600" y="1524000"/>
            <a:ext cx="2743200"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Object-Oriented Programming </a:t>
            </a:r>
            <a:r>
              <a:rPr lang="en-SG" b="0" baseline="-25000" dirty="0"/>
              <a:t>/3...</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p:txBody>
          <a:bodyPr/>
          <a:lstStyle/>
          <a:p>
            <a:pPr marL="0" indent="0">
              <a:buNone/>
            </a:pPr>
            <a:r>
              <a:rPr lang="en-US" dirty="0"/>
              <a:t>Towards a higher level of abstraction</a:t>
            </a:r>
          </a:p>
          <a:p>
            <a:endParaRPr lang="en-US" dirty="0"/>
          </a:p>
          <a:p>
            <a:endParaRPr lang="en-US" dirty="0"/>
          </a:p>
          <a:p>
            <a:endParaRPr lang="en-US" dirty="0"/>
          </a:p>
          <a:p>
            <a:endParaRPr lang="en-US" dirty="0"/>
          </a:p>
          <a:p>
            <a:endParaRPr lang="en-US" dirty="0"/>
          </a:p>
        </p:txBody>
      </p:sp>
      <p:sp>
        <p:nvSpPr>
          <p:cNvPr id="3" name="Rectangle 2">
            <a:extLst>
              <a:ext uri="{FF2B5EF4-FFF2-40B4-BE49-F238E27FC236}">
                <a16:creationId xmlns:a16="http://schemas.microsoft.com/office/drawing/2014/main" id="{DC49BFA5-DDBA-4E81-ABA4-25361657307F}"/>
              </a:ext>
            </a:extLst>
          </p:cNvPr>
          <p:cNvSpPr/>
          <p:nvPr/>
        </p:nvSpPr>
        <p:spPr>
          <a:xfrm>
            <a:off x="457200" y="4876800"/>
            <a:ext cx="5410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Binary Code </a:t>
            </a:r>
            <a:r>
              <a:rPr lang="en-SG" sz="1600" dirty="0">
                <a:solidFill>
                  <a:schemeClr val="tx1"/>
                </a:solidFill>
              </a:rPr>
              <a:t>(machine language)</a:t>
            </a:r>
            <a:endParaRPr lang="en-SG" dirty="0">
              <a:solidFill>
                <a:schemeClr val="tx1"/>
              </a:solidFill>
            </a:endParaRPr>
          </a:p>
        </p:txBody>
      </p:sp>
      <p:sp>
        <p:nvSpPr>
          <p:cNvPr id="6" name="Rectangle 5">
            <a:extLst>
              <a:ext uri="{FF2B5EF4-FFF2-40B4-BE49-F238E27FC236}">
                <a16:creationId xmlns:a16="http://schemas.microsoft.com/office/drawing/2014/main" id="{B5224E9F-0C45-4024-8B21-5F63733B15D8}"/>
              </a:ext>
            </a:extLst>
          </p:cNvPr>
          <p:cNvSpPr/>
          <p:nvPr/>
        </p:nvSpPr>
        <p:spPr>
          <a:xfrm>
            <a:off x="457200" y="4038600"/>
            <a:ext cx="5410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Assembly Languages</a:t>
            </a:r>
          </a:p>
        </p:txBody>
      </p:sp>
      <p:sp>
        <p:nvSpPr>
          <p:cNvPr id="7" name="Rectangle 6">
            <a:extLst>
              <a:ext uri="{FF2B5EF4-FFF2-40B4-BE49-F238E27FC236}">
                <a16:creationId xmlns:a16="http://schemas.microsoft.com/office/drawing/2014/main" id="{FFA0B7A0-65D0-47AB-884D-A0C0F9D32F23}"/>
              </a:ext>
            </a:extLst>
          </p:cNvPr>
          <p:cNvSpPr/>
          <p:nvPr/>
        </p:nvSpPr>
        <p:spPr>
          <a:xfrm>
            <a:off x="457200" y="3200400"/>
            <a:ext cx="5410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Procedural languages </a:t>
            </a:r>
            <a:r>
              <a:rPr lang="en-SG" sz="1600" dirty="0">
                <a:solidFill>
                  <a:schemeClr val="tx1"/>
                </a:solidFill>
              </a:rPr>
              <a:t>(C, Python, Pascal &amp; etc)</a:t>
            </a:r>
            <a:endParaRPr lang="en-SG" dirty="0">
              <a:solidFill>
                <a:schemeClr val="tx1"/>
              </a:solidFill>
            </a:endParaRPr>
          </a:p>
        </p:txBody>
      </p:sp>
      <p:sp>
        <p:nvSpPr>
          <p:cNvPr id="8" name="Rectangle 7">
            <a:extLst>
              <a:ext uri="{FF2B5EF4-FFF2-40B4-BE49-F238E27FC236}">
                <a16:creationId xmlns:a16="http://schemas.microsoft.com/office/drawing/2014/main" id="{A5403C84-AAF0-493C-9C78-10B5E8B255C7}"/>
              </a:ext>
            </a:extLst>
          </p:cNvPr>
          <p:cNvSpPr/>
          <p:nvPr/>
        </p:nvSpPr>
        <p:spPr>
          <a:xfrm>
            <a:off x="457200" y="1524000"/>
            <a:ext cx="5410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t>
            </a:r>
          </a:p>
        </p:txBody>
      </p:sp>
      <p:sp>
        <p:nvSpPr>
          <p:cNvPr id="9" name="Rectangle 8">
            <a:extLst>
              <a:ext uri="{FF2B5EF4-FFF2-40B4-BE49-F238E27FC236}">
                <a16:creationId xmlns:a16="http://schemas.microsoft.com/office/drawing/2014/main" id="{CD58E414-FE38-461E-8851-BBB5F351B4E8}"/>
              </a:ext>
            </a:extLst>
          </p:cNvPr>
          <p:cNvSpPr/>
          <p:nvPr/>
        </p:nvSpPr>
        <p:spPr>
          <a:xfrm>
            <a:off x="457200" y="2362200"/>
            <a:ext cx="5410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OO Languages </a:t>
            </a:r>
            <a:r>
              <a:rPr lang="en-SG" sz="1600" b="1" dirty="0">
                <a:solidFill>
                  <a:schemeClr val="tx1"/>
                </a:solidFill>
              </a:rPr>
              <a:t>(C++, Java, </a:t>
            </a:r>
            <a:r>
              <a:rPr lang="en-SG" sz="1600" b="1" dirty="0">
                <a:solidFill>
                  <a:srgbClr val="FF0000"/>
                </a:solidFill>
              </a:rPr>
              <a:t>C#</a:t>
            </a:r>
            <a:r>
              <a:rPr lang="en-SG" sz="1600" b="1" dirty="0">
                <a:solidFill>
                  <a:schemeClr val="tx1"/>
                </a:solidFill>
              </a:rPr>
              <a:t>, Swift, Kotlin &amp; etc)</a:t>
            </a:r>
            <a:endParaRPr lang="en-SG" b="1" dirty="0">
              <a:solidFill>
                <a:schemeClr val="tx1"/>
              </a:solidFill>
            </a:endParaRPr>
          </a:p>
        </p:txBody>
      </p:sp>
      <p:pic>
        <p:nvPicPr>
          <p:cNvPr id="4" name="Picture 3">
            <a:extLst>
              <a:ext uri="{FF2B5EF4-FFF2-40B4-BE49-F238E27FC236}">
                <a16:creationId xmlns:a16="http://schemas.microsoft.com/office/drawing/2014/main" id="{DDCEBD6A-48D0-4DCB-B44F-B4B8518558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3200" y="4503738"/>
            <a:ext cx="1600200" cy="1047383"/>
          </a:xfrm>
          <a:prstGeom prst="rect">
            <a:avLst/>
          </a:prstGeom>
        </p:spPr>
      </p:pic>
      <p:pic>
        <p:nvPicPr>
          <p:cNvPr id="3074" name="Picture 2" descr="Related image">
            <a:extLst>
              <a:ext uri="{FF2B5EF4-FFF2-40B4-BE49-F238E27FC236}">
                <a16:creationId xmlns:a16="http://schemas.microsoft.com/office/drawing/2014/main" id="{0C488350-4BDF-4002-8F04-35E7614353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7249" y="1590981"/>
            <a:ext cx="1255901" cy="125590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4F4A1C7-8B55-41B5-B230-BF95529EB907}"/>
              </a:ext>
            </a:extLst>
          </p:cNvPr>
          <p:cNvSpPr/>
          <p:nvPr/>
        </p:nvSpPr>
        <p:spPr>
          <a:xfrm rot="16200000">
            <a:off x="6629400" y="3390900"/>
            <a:ext cx="1371600" cy="457200"/>
          </a:xfrm>
          <a:prstGeom prst="rightArrow">
            <a:avLst/>
          </a:prstGeom>
          <a:ln>
            <a:solidFill>
              <a:srgbClr val="FFFF00"/>
            </a:solidFill>
          </a:ln>
          <a:effectLst>
            <a:glow rad="635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6F0A0E70-FA96-4CF4-A61B-C9CF3411CABD}"/>
              </a:ext>
            </a:extLst>
          </p:cNvPr>
          <p:cNvSpPr/>
          <p:nvPr/>
        </p:nvSpPr>
        <p:spPr>
          <a:xfrm rot="16200000">
            <a:off x="-701148" y="4695992"/>
            <a:ext cx="1866217" cy="307777"/>
          </a:xfrm>
          <a:prstGeom prst="rect">
            <a:avLst/>
          </a:prstGeom>
        </p:spPr>
        <p:txBody>
          <a:bodyPr wrap="none">
            <a:spAutoFit/>
          </a:bodyPr>
          <a:lstStyle/>
          <a:p>
            <a:r>
              <a:rPr lang="en-SG" sz="1400" dirty="0">
                <a:solidFill>
                  <a:srgbClr val="FF0000"/>
                </a:solidFill>
                <a:effectLst>
                  <a:outerShdw blurRad="38100" dist="38100" dir="2700000" algn="tl">
                    <a:srgbClr val="000000">
                      <a:alpha val="43137"/>
                    </a:srgbClr>
                  </a:outerShdw>
                </a:effectLst>
              </a:rPr>
              <a:t>Low-level languages </a:t>
            </a:r>
          </a:p>
        </p:txBody>
      </p:sp>
      <p:sp>
        <p:nvSpPr>
          <p:cNvPr id="15" name="Rectangle 14">
            <a:extLst>
              <a:ext uri="{FF2B5EF4-FFF2-40B4-BE49-F238E27FC236}">
                <a16:creationId xmlns:a16="http://schemas.microsoft.com/office/drawing/2014/main" id="{21EC8268-91B5-4716-9CC7-5B7331B04F2C}"/>
              </a:ext>
            </a:extLst>
          </p:cNvPr>
          <p:cNvSpPr/>
          <p:nvPr/>
        </p:nvSpPr>
        <p:spPr>
          <a:xfrm rot="16200000">
            <a:off x="-721186" y="2683100"/>
            <a:ext cx="1906291" cy="307777"/>
          </a:xfrm>
          <a:prstGeom prst="rect">
            <a:avLst/>
          </a:prstGeom>
        </p:spPr>
        <p:txBody>
          <a:bodyPr wrap="none">
            <a:spAutoFit/>
          </a:bodyPr>
          <a:lstStyle/>
          <a:p>
            <a:r>
              <a:rPr lang="en-SG" sz="1400" dirty="0">
                <a:solidFill>
                  <a:srgbClr val="FF0000"/>
                </a:solidFill>
                <a:effectLst>
                  <a:outerShdw blurRad="38100" dist="38100" dir="2700000" algn="tl">
                    <a:srgbClr val="000000">
                      <a:alpha val="43137"/>
                    </a:srgbClr>
                  </a:outerShdw>
                </a:effectLst>
              </a:rPr>
              <a:t>High-level languages </a:t>
            </a:r>
          </a:p>
        </p:txBody>
      </p:sp>
      <p:pic>
        <p:nvPicPr>
          <p:cNvPr id="12" name="s06">
            <a:hlinkClick r:id="" action="ppaction://media"/>
            <a:extLst>
              <a:ext uri="{FF2B5EF4-FFF2-40B4-BE49-F238E27FC236}">
                <a16:creationId xmlns:a16="http://schemas.microsoft.com/office/drawing/2014/main" id="{05FA0FC7-1279-4D57-B64C-E4989A2A59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83600" y="149431"/>
            <a:ext cx="406400" cy="406400"/>
          </a:xfrm>
          <a:prstGeom prst="rect">
            <a:avLst/>
          </a:prstGeom>
        </p:spPr>
      </p:pic>
    </p:spTree>
    <p:extLst>
      <p:ext uri="{BB962C8B-B14F-4D97-AF65-F5344CB8AC3E}">
        <p14:creationId xmlns:p14="http://schemas.microsoft.com/office/powerpoint/2010/main" val="99519722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Object-Oriented Programming </a:t>
            </a:r>
            <a:r>
              <a:rPr lang="en-SG" b="0" baseline="-25000" dirty="0"/>
              <a:t>/4...</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p:txBody>
          <a:bodyPr/>
          <a:lstStyle/>
          <a:p>
            <a:pPr marL="0" indent="0">
              <a:buNone/>
            </a:pPr>
            <a:r>
              <a:rPr lang="en-US" dirty="0"/>
              <a:t>There are always trade-offs</a:t>
            </a:r>
          </a:p>
          <a:p>
            <a:endParaRPr lang="en-US" sz="2400" dirty="0"/>
          </a:p>
          <a:p>
            <a:r>
              <a:rPr lang="en-US" sz="2400" dirty="0"/>
              <a:t>High-level languages</a:t>
            </a:r>
          </a:p>
          <a:p>
            <a:pPr lvl="1"/>
            <a:r>
              <a:rPr lang="en-US" sz="2000" b="1" dirty="0"/>
              <a:t>simpler to write &amp; understand</a:t>
            </a:r>
          </a:p>
          <a:p>
            <a:pPr lvl="1"/>
            <a:r>
              <a:rPr lang="en-US" sz="2000" dirty="0"/>
              <a:t>more library support, data structures</a:t>
            </a:r>
          </a:p>
          <a:p>
            <a:pPr marL="457200" lvl="1" indent="0">
              <a:buNone/>
            </a:pPr>
            <a:endParaRPr lang="en-US" sz="2000" dirty="0"/>
          </a:p>
          <a:p>
            <a:r>
              <a:rPr lang="en-US" sz="2400" dirty="0"/>
              <a:t>Low-level languages</a:t>
            </a:r>
          </a:p>
          <a:p>
            <a:pPr lvl="1"/>
            <a:r>
              <a:rPr lang="en-US" sz="2000" dirty="0"/>
              <a:t>closer to hardware</a:t>
            </a:r>
          </a:p>
          <a:p>
            <a:pPr lvl="1"/>
            <a:r>
              <a:rPr lang="en-US" sz="2000" b="1" dirty="0"/>
              <a:t>more efficient </a:t>
            </a:r>
            <a:r>
              <a:rPr lang="en-US" sz="2000" dirty="0"/>
              <a:t>(but also dangerous!) </a:t>
            </a:r>
          </a:p>
        </p:txBody>
      </p:sp>
      <p:pic>
        <p:nvPicPr>
          <p:cNvPr id="3" name="s07">
            <a:hlinkClick r:id="" action="ppaction://media"/>
            <a:extLst>
              <a:ext uri="{FF2B5EF4-FFF2-40B4-BE49-F238E27FC236}">
                <a16:creationId xmlns:a16="http://schemas.microsoft.com/office/drawing/2014/main" id="{1933A1F7-8E44-4276-A7F0-D172418420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8200" y="208076"/>
            <a:ext cx="406400" cy="406400"/>
          </a:xfrm>
          <a:prstGeom prst="rect">
            <a:avLst/>
          </a:prstGeom>
        </p:spPr>
      </p:pic>
    </p:spTree>
    <p:extLst>
      <p:ext uri="{BB962C8B-B14F-4D97-AF65-F5344CB8AC3E}">
        <p14:creationId xmlns:p14="http://schemas.microsoft.com/office/powerpoint/2010/main" val="11799442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4A9F57-D47F-474A-9882-54E59DD08750}"/>
              </a:ext>
            </a:extLst>
          </p:cNvPr>
          <p:cNvSpPr>
            <a:spLocks noGrp="1"/>
          </p:cNvSpPr>
          <p:nvPr>
            <p:ph idx="1"/>
          </p:nvPr>
        </p:nvSpPr>
        <p:spPr>
          <a:xfrm>
            <a:off x="1905000" y="2590800"/>
            <a:ext cx="4914900" cy="762000"/>
          </a:xfrm>
        </p:spPr>
        <p:txBody>
          <a:bodyPr/>
          <a:lstStyle/>
          <a:p>
            <a:pPr marL="0" indent="0" algn="ctr">
              <a:buNone/>
            </a:pPr>
            <a:r>
              <a:rPr lang="en-SG" sz="3600" b="1" i="1" dirty="0">
                <a:solidFill>
                  <a:srgbClr val="FF0000"/>
                </a:solidFill>
              </a:rPr>
              <a:t>What are Objects?</a:t>
            </a:r>
          </a:p>
        </p:txBody>
      </p:sp>
    </p:spTree>
    <p:extLst>
      <p:ext uri="{BB962C8B-B14F-4D97-AF65-F5344CB8AC3E}">
        <p14:creationId xmlns:p14="http://schemas.microsoft.com/office/powerpoint/2010/main" val="1264706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5D0E-00F0-4D51-BF26-D8D9A6CCD957}"/>
              </a:ext>
            </a:extLst>
          </p:cNvPr>
          <p:cNvSpPr>
            <a:spLocks noGrp="1"/>
          </p:cNvSpPr>
          <p:nvPr>
            <p:ph type="title"/>
          </p:nvPr>
        </p:nvSpPr>
        <p:spPr/>
        <p:txBody>
          <a:bodyPr/>
          <a:lstStyle/>
          <a:p>
            <a:r>
              <a:rPr lang="en-SG" b="0" dirty="0"/>
              <a:t>What are Objects? </a:t>
            </a:r>
            <a:r>
              <a:rPr lang="en-SG" b="0" baseline="-25000" dirty="0"/>
              <a:t>/1...</a:t>
            </a:r>
          </a:p>
        </p:txBody>
      </p:sp>
      <p:sp>
        <p:nvSpPr>
          <p:cNvPr id="5" name="Content Placeholder 4">
            <a:extLst>
              <a:ext uri="{FF2B5EF4-FFF2-40B4-BE49-F238E27FC236}">
                <a16:creationId xmlns:a16="http://schemas.microsoft.com/office/drawing/2014/main" id="{0BD65C8A-8934-4D9E-BE71-3EE0F784147D}"/>
              </a:ext>
            </a:extLst>
          </p:cNvPr>
          <p:cNvSpPr>
            <a:spLocks noGrp="1"/>
          </p:cNvSpPr>
          <p:nvPr>
            <p:ph idx="1"/>
          </p:nvPr>
        </p:nvSpPr>
        <p:spPr/>
        <p:txBody>
          <a:bodyPr/>
          <a:lstStyle/>
          <a:p>
            <a:pPr marL="0" indent="0">
              <a:buNone/>
            </a:pPr>
            <a:r>
              <a:rPr lang="en-US" dirty="0"/>
              <a:t>An object is an entity in the </a:t>
            </a:r>
            <a:r>
              <a:rPr lang="en-US" u="sng" dirty="0"/>
              <a:t>real world</a:t>
            </a:r>
            <a:r>
              <a:rPr lang="en-US" dirty="0"/>
              <a:t> that can be distinctly identified</a:t>
            </a:r>
          </a:p>
          <a:p>
            <a:pPr marL="0" indent="0">
              <a:buNone/>
            </a:pPr>
            <a:endParaRPr lang="en-US" sz="2000" i="1" dirty="0"/>
          </a:p>
          <a:p>
            <a:pPr marL="0" indent="0">
              <a:buNone/>
            </a:pPr>
            <a:r>
              <a:rPr lang="en-US" sz="2000" i="1" dirty="0"/>
              <a:t>e.g. a circle, a book, a customer, a bank account, an event</a:t>
            </a:r>
          </a:p>
          <a:p>
            <a:endParaRPr lang="en-US" sz="2400" dirty="0"/>
          </a:p>
          <a:p>
            <a:r>
              <a:rPr lang="en-US" sz="2400" dirty="0"/>
              <a:t>Each object has:</a:t>
            </a:r>
          </a:p>
          <a:p>
            <a:pPr lvl="1"/>
            <a:r>
              <a:rPr lang="en-US" sz="2000" dirty="0"/>
              <a:t>characteristics</a:t>
            </a:r>
          </a:p>
          <a:p>
            <a:pPr lvl="1"/>
            <a:r>
              <a:rPr lang="en-US" sz="2000" dirty="0"/>
              <a:t>responsibilities (or required behaviors) </a:t>
            </a:r>
            <a:endParaRPr lang="en-US" sz="1600" dirty="0"/>
          </a:p>
        </p:txBody>
      </p:sp>
      <p:pic>
        <p:nvPicPr>
          <p:cNvPr id="3" name="s09">
            <a:hlinkClick r:id="" action="ppaction://media"/>
            <a:extLst>
              <a:ext uri="{FF2B5EF4-FFF2-40B4-BE49-F238E27FC236}">
                <a16:creationId xmlns:a16="http://schemas.microsoft.com/office/drawing/2014/main" id="{9FE5C720-4C33-4628-9A09-84DCF0A666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3899" y="178646"/>
            <a:ext cx="406400" cy="406400"/>
          </a:xfrm>
          <a:prstGeom prst="rect">
            <a:avLst/>
          </a:prstGeom>
        </p:spPr>
      </p:pic>
    </p:spTree>
    <p:extLst>
      <p:ext uri="{BB962C8B-B14F-4D97-AF65-F5344CB8AC3E}">
        <p14:creationId xmlns:p14="http://schemas.microsoft.com/office/powerpoint/2010/main" val="48645229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6615</TotalTime>
  <Words>4394</Words>
  <Application>Microsoft Office PowerPoint</Application>
  <PresentationFormat>On-screen Show (4:3)</PresentationFormat>
  <Paragraphs>611</Paragraphs>
  <Slides>43</Slides>
  <Notes>39</Notes>
  <HiddenSlides>0</HiddenSlides>
  <MMClips>32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MS PGothic</vt:lpstr>
      <vt:lpstr>SimSun</vt:lpstr>
      <vt:lpstr>Arial</vt:lpstr>
      <vt:lpstr>Arial Narrow</vt:lpstr>
      <vt:lpstr>Avenir Next LT Pro</vt:lpstr>
      <vt:lpstr>Calibri</vt:lpstr>
      <vt:lpstr>Consolas</vt:lpstr>
      <vt:lpstr>Courier New</vt:lpstr>
      <vt:lpstr>Wingdings</vt:lpstr>
      <vt:lpstr>Default Design</vt:lpstr>
      <vt:lpstr>PowerPoint Presentation</vt:lpstr>
      <vt:lpstr>Objectives</vt:lpstr>
      <vt:lpstr>Reference</vt:lpstr>
      <vt:lpstr>Object-Oriented Programming /1...</vt:lpstr>
      <vt:lpstr>Object-Oriented Programming /2...</vt:lpstr>
      <vt:lpstr>Object-Oriented Programming /3...</vt:lpstr>
      <vt:lpstr>Object-Oriented Programming /4...</vt:lpstr>
      <vt:lpstr>PowerPoint Presentation</vt:lpstr>
      <vt:lpstr>What are Objects? /1...</vt:lpstr>
      <vt:lpstr>What are Objects? /2...</vt:lpstr>
      <vt:lpstr>What are Objects? /3...</vt:lpstr>
      <vt:lpstr>PowerPoint Presentation</vt:lpstr>
      <vt:lpstr>What are Classes? /1...</vt:lpstr>
      <vt:lpstr>What are Classes? /2...</vt:lpstr>
      <vt:lpstr>What are Classes? /3...</vt:lpstr>
      <vt:lpstr>What are Classes? /4...</vt:lpstr>
      <vt:lpstr>What are Classes? /5...</vt:lpstr>
      <vt:lpstr>What are Classes? /6...</vt:lpstr>
      <vt:lpstr>What are Classes? /7...</vt:lpstr>
      <vt:lpstr>What are Classes? /8…</vt:lpstr>
      <vt:lpstr>What are Classes? /9...</vt:lpstr>
      <vt:lpstr>PowerPoint Presentation</vt:lpstr>
      <vt:lpstr>Creating an Object from a Class</vt:lpstr>
      <vt:lpstr>PowerPoint Presentation</vt:lpstr>
      <vt:lpstr>Class Diagram Fundamentals   /1..</vt:lpstr>
      <vt:lpstr>Class Diagram Fundamentals   /2..</vt:lpstr>
      <vt:lpstr>Class Diagram Fundamentals   /3..</vt:lpstr>
      <vt:lpstr>Class Diagram Fundamentals   /..4</vt:lpstr>
      <vt:lpstr>Accessing data in Object</vt:lpstr>
      <vt:lpstr>Accessing methods in Object</vt:lpstr>
      <vt:lpstr>PowerPoint Presentation</vt:lpstr>
      <vt:lpstr>Activity 1 /1…</vt:lpstr>
      <vt:lpstr>Activity 1 /2...</vt:lpstr>
      <vt:lpstr>Activity 1 /3...</vt:lpstr>
      <vt:lpstr>Activity 1 /4...  [ Program.cs ]</vt:lpstr>
      <vt:lpstr>Activity 2 /1...</vt:lpstr>
      <vt:lpstr>Activity 2 /2...</vt:lpstr>
      <vt:lpstr>Activity 2 /3...</vt:lpstr>
      <vt:lpstr>Activity 2 /4...</vt:lpstr>
      <vt:lpstr>Activity 2 /5...  [ Program.cs ]</vt:lpstr>
      <vt:lpstr>Activity 2 /6...  </vt:lpstr>
      <vt:lpstr>Activity 2 /6...  Sample Output</vt:lpstr>
      <vt:lpstr>Summary</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Joel YANG (NP)</dc:creator>
  <cp:lastModifiedBy>Andy NG (NP)</cp:lastModifiedBy>
  <cp:revision>606</cp:revision>
  <dcterms:created xsi:type="dcterms:W3CDTF">2010-03-15T07:19:17Z</dcterms:created>
  <dcterms:modified xsi:type="dcterms:W3CDTF">2021-10-23T04:17:36Z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2021-10-23T04:17:36Z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36b20e8a-daa8-441b-8cb5-48b85983e39e</vt:lpwstr>
  </property>
  <property fmtid="{D5CDD505-2E9C-101B-9397-08002B2CF9AE}" pid="8" name="MSIP_Label_30286cb9-b49f-4646-87a5-340028348160_ContentBits">
    <vt:lpwstr>1</vt:lpwstr>
  </property>
</Properties>
</file>